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12"/>
  </p:notesMasterIdLst>
  <p:sldIdLst>
    <p:sldId id="432" r:id="rId2"/>
    <p:sldId id="465" r:id="rId3"/>
    <p:sldId id="468" r:id="rId4"/>
    <p:sldId id="466" r:id="rId5"/>
    <p:sldId id="471" r:id="rId6"/>
    <p:sldId id="520" r:id="rId7"/>
    <p:sldId id="521" r:id="rId8"/>
    <p:sldId id="472" r:id="rId9"/>
    <p:sldId id="519" r:id="rId10"/>
    <p:sldId id="470" r:id="rId11"/>
  </p:sldIdLst>
  <p:sldSz cx="9144000" cy="5143500" type="screen16x9"/>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3399FF"/>
    <a:srgbClr val="99FF33"/>
    <a:srgbClr val="1F1F1F"/>
    <a:srgbClr val="D2D2D2"/>
    <a:srgbClr val="E9E9E9"/>
    <a:srgbClr val="C7C7C7"/>
    <a:srgbClr val="94C974"/>
    <a:srgbClr val="D79B01"/>
    <a:srgbClr val="A5A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25"/>
    <p:restoredTop sz="72091"/>
  </p:normalViewPr>
  <p:slideViewPr>
    <p:cSldViewPr snapToGrid="0">
      <p:cViewPr varScale="1">
        <p:scale>
          <a:sx n="104" d="100"/>
          <a:sy n="104" d="100"/>
        </p:scale>
        <p:origin x="416" y="192"/>
      </p:cViewPr>
      <p:guideLst>
        <p:guide orient="horz" pos="1620"/>
        <p:guide pos="2880"/>
      </p:guideLst>
    </p:cSldViewPr>
  </p:slideViewPr>
  <p:notesTextViewPr>
    <p:cViewPr>
      <p:scale>
        <a:sx n="1" d="1"/>
        <a:sy n="1" d="1"/>
      </p:scale>
      <p:origin x="0" y="0"/>
    </p:cViewPr>
  </p:notesTextViewPr>
  <p:sorterViewPr>
    <p:cViewPr>
      <p:scale>
        <a:sx n="105" d="100"/>
        <a:sy n="105" d="100"/>
      </p:scale>
      <p:origin x="0" y="0"/>
    </p:cViewPr>
  </p:sorterViewPr>
  <p:notesViewPr>
    <p:cSldViewPr snapToGrid="0">
      <p:cViewPr varScale="1">
        <p:scale>
          <a:sx n="152" d="100"/>
          <a:sy n="152" d="100"/>
        </p:scale>
        <p:origin x="115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325438" marR="0" lvl="0" indent="-325438" algn="l" rtl="0">
      <a:lnSpc>
        <a:spcPct val="100000"/>
      </a:lnSpc>
      <a:spcBef>
        <a:spcPts val="0"/>
      </a:spcBef>
      <a:spcAft>
        <a:spcPts val="0"/>
      </a:spcAft>
      <a:buClr>
        <a:srgbClr val="000000"/>
      </a:buClr>
      <a:buFont typeface="+mj-lt"/>
      <a:buAutoNum type="arabicPeriod"/>
      <a:tabLs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9d9c289f73_0_27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9d9c289f73_0_27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Hi everyone thanks a lot for having me in this research group. I am Tom and I will present my PhD work entitled “</a:t>
            </a:r>
            <a:r>
              <a:rPr lang="en-US" dirty="0" err="1"/>
              <a:t>blablabla</a:t>
            </a:r>
            <a:r>
              <a:rPr lang="en-US" dirty="0"/>
              <a: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In this presentation, I will talk about unsupervised learning, neural networks and various vision tasks like image clustering or 3D reconstruction.</a:t>
            </a:r>
          </a:p>
        </p:txBody>
      </p:sp>
    </p:spTree>
    <p:extLst>
      <p:ext uri="{BB962C8B-B14F-4D97-AF65-F5344CB8AC3E}">
        <p14:creationId xmlns:p14="http://schemas.microsoft.com/office/powerpoint/2010/main" val="2343164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FR" dirty="0"/>
              <a:t>Recent advances in multi-view 3D modeling typically focus on better renderings and better geometry, in particular empowered by the Neural Radiance Fields work published in 2020. However, despite its astonishing performances NeRF has some clear limitations</a:t>
            </a:r>
          </a:p>
          <a:p>
            <a:pPr>
              <a:buFont typeface="+mj-lt"/>
              <a:buAutoNum type="arabicPeriod"/>
            </a:pPr>
            <a:r>
              <a:rPr lang="en-FR" dirty="0"/>
              <a:t>And these limitations mainly come from the fact that the output of a Nerf is nothing but a soup of colorful particles. Because of that, there is no real understanding of the underlying 3D scene, there is no notion of things on top of other things. Second, the scene representation is not compact and cannot really be interpreted. Finally, this scene representation makes it difficult to integrate into simulation pipelines</a:t>
            </a:r>
          </a:p>
          <a:p>
            <a:endParaRPr lang="en-FR" dirty="0"/>
          </a:p>
          <a:p>
            <a:endParaRPr lang="en-FR" dirty="0"/>
          </a:p>
        </p:txBody>
      </p:sp>
    </p:spTree>
    <p:extLst>
      <p:ext uri="{BB962C8B-B14F-4D97-AF65-F5344CB8AC3E}">
        <p14:creationId xmlns:p14="http://schemas.microsoft.com/office/powerpoint/2010/main" val="171807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On the other hand, representations to model 3D parts in a scene has a long history and they mainly relies on geometric primitives. Larry Roberts introduced in one of the first computer vision thesis back in 1963, the blocks world idea, where blocks are inferred from toy images by detecting and matching lines. Because this problem is extremely challenging for real images, recent works typically focus on the simpler problem of decomposing 3D data into 3D primitives. As a result, they are typically not robust to real 3D scans that are extremeley noisy and incomplete.</a:t>
            </a:r>
          </a:p>
        </p:txBody>
      </p:sp>
    </p:spTree>
    <p:extLst>
      <p:ext uri="{BB962C8B-B14F-4D97-AF65-F5344CB8AC3E}">
        <p14:creationId xmlns:p14="http://schemas.microsoft.com/office/powerpoint/2010/main" val="333102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FR" dirty="0"/>
              <a:t>In this work, we take direct inspiration from Blocks World and recent multi-view modeling, and propose to compute 3D decomposition directly fr</a:t>
            </a:r>
            <a:r>
              <a:rPr lang="en-GB" dirty="0"/>
              <a:t>om</a:t>
            </a:r>
            <a:r>
              <a:rPr lang="en-FR" dirty="0"/>
              <a:t> multi-view images. Specifically, given a set of calibrated images, we optimize primitive meshes in an end-to-end fashion by maximizing the photometric consistency across the different views. That is, we solve the 3D decomposition and multi-view stereo problems simultaneously.</a:t>
            </a:r>
          </a:p>
          <a:p>
            <a:pPr>
              <a:buFont typeface="+mj-lt"/>
              <a:buAutoNum type="arabicPeriod"/>
            </a:pPr>
            <a:r>
              <a:rPr lang="en-FR" dirty="0"/>
              <a:t>Here are videos outlining the quality of both our 3D decomposition and our textured reconstructions.</a:t>
            </a:r>
          </a:p>
        </p:txBody>
      </p:sp>
    </p:spTree>
    <p:extLst>
      <p:ext uri="{BB962C8B-B14F-4D97-AF65-F5344CB8AC3E}">
        <p14:creationId xmlns:p14="http://schemas.microsoft.com/office/powerpoint/2010/main" val="191842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FR" dirty="0"/>
              <a:t>Let me briefly describe a high-level overview of our pipeline. We propose to represent a 3D world scene as the union of primitive meshes composed of an icosphere modeling a background dome at infinity, a plane modeling the ground and K primitive blocks in the form of superquadric meshes, where K is fixed. The shape textures are represented with texture images UV mapped onto the shape surface. But one key component of our approach is to handle variable number of primitives by modeling meshes that are transparent. By adjusting their transparency, we can softly make them appear or disappear during the optimization. Finally, scene parameters are initialized randomly and optimized end-to-end by maximizing photo-consistency, in a fashion similar to NeRF. Here we show the evolution of the optimization process starting from scratch.</a:t>
            </a:r>
          </a:p>
          <a:p>
            <a:pPr>
              <a:buFont typeface="+mj-lt"/>
              <a:buAutoNum type="arabicPeriod"/>
            </a:pPr>
            <a:r>
              <a:rPr lang="en-FR" dirty="0"/>
              <a:t>[play video]</a:t>
            </a:r>
          </a:p>
          <a:p>
            <a:pPr>
              <a:buFont typeface="+mj-lt"/>
              <a:buAutoNum type="arabicPeriod"/>
            </a:pPr>
            <a:r>
              <a:rPr lang="en-FR" dirty="0"/>
              <a:t>The resulting primitive-based reconstruction allows us to perform qualitative novel view synthesis.</a:t>
            </a:r>
          </a:p>
          <a:p>
            <a:endParaRPr lang="en-FR" dirty="0"/>
          </a:p>
        </p:txBody>
      </p:sp>
    </p:spTree>
    <p:extLst>
      <p:ext uri="{BB962C8B-B14F-4D97-AF65-F5344CB8AC3E}">
        <p14:creationId xmlns:p14="http://schemas.microsoft.com/office/powerpoint/2010/main" val="1167715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We compared our approach on DTU to sota 3D decomposition methods, which in contrast to ours, find primitives in the ground-truth 3D pointcloud shown in the 2nd column. Because our method does not rely on the GT which is noisy and extremely incomplete, our method outputs decompositions that are much more satisfying than prior works.</a:t>
            </a:r>
          </a:p>
        </p:txBody>
      </p:sp>
    </p:spTree>
    <p:extLst>
      <p:ext uri="{BB962C8B-B14F-4D97-AF65-F5344CB8AC3E}">
        <p14:creationId xmlns:p14="http://schemas.microsoft.com/office/powerpoint/2010/main" val="1816188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We also demonstrate decomposition results on real-life captures from BlendedMVS and manually captured scenes from Nerfstudio.</a:t>
            </a:r>
          </a:p>
        </p:txBody>
      </p:sp>
    </p:spTree>
    <p:extLst>
      <p:ext uri="{BB962C8B-B14F-4D97-AF65-F5344CB8AC3E}">
        <p14:creationId xmlns:p14="http://schemas.microsoft.com/office/powerpoint/2010/main" val="3032259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Finally, the ultimate benefit of our primitive-based representation is that it can directly be incorporated into computer graphics frameworks to perform physical simulations.</a:t>
            </a:r>
          </a:p>
          <a:p>
            <a:r>
              <a:rPr lang="en-FR" dirty="0"/>
              <a:t>[play video]</a:t>
            </a:r>
          </a:p>
        </p:txBody>
      </p:sp>
    </p:spTree>
    <p:extLst>
      <p:ext uri="{BB962C8B-B14F-4D97-AF65-F5344CB8AC3E}">
        <p14:creationId xmlns:p14="http://schemas.microsoft.com/office/powerpoint/2010/main" val="951448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6692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311700" y="741703"/>
            <a:ext cx="8520600" cy="3991399"/>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14683"/>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682518"/>
            <a:ext cx="8520600" cy="3989664"/>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200" baseline="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video" Target="../media/media14.mp4"/><Relationship Id="rId13" Type="http://schemas.openxmlformats.org/officeDocument/2006/relationships/image" Target="../media/image30.png"/><Relationship Id="rId3" Type="http://schemas.microsoft.com/office/2007/relationships/media" Target="../media/media12.mp4"/><Relationship Id="rId7" Type="http://schemas.microsoft.com/office/2007/relationships/media" Target="../media/media14.mp4"/><Relationship Id="rId12" Type="http://schemas.openxmlformats.org/officeDocument/2006/relationships/image" Target="../media/image29.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video" Target="../media/media13.mp4"/><Relationship Id="rId11" Type="http://schemas.openxmlformats.org/officeDocument/2006/relationships/image" Target="../media/image28.png"/><Relationship Id="rId5" Type="http://schemas.microsoft.com/office/2007/relationships/media" Target="../media/media13.mp4"/><Relationship Id="rId10" Type="http://schemas.openxmlformats.org/officeDocument/2006/relationships/notesSlide" Target="../notesSlides/notesSlide8.xml"/><Relationship Id="rId4" Type="http://schemas.openxmlformats.org/officeDocument/2006/relationships/video" Target="../media/media12.mp4"/><Relationship Id="rId9" Type="http://schemas.openxmlformats.org/officeDocument/2006/relationships/slideLayout" Target="../slideLayouts/slideLayout2.xml"/><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microsoft.com/office/2007/relationships/media" Target="../media/media5.mp4"/><Relationship Id="rId7" Type="http://schemas.openxmlformats.org/officeDocument/2006/relationships/image" Target="../media/image15.jp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5.xml"/><Relationship Id="rId11" Type="http://schemas.openxmlformats.org/officeDocument/2006/relationships/image" Target="../media/image19.png"/><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video" Target="../media/media5.mp4"/><Relationship Id="rId9" Type="http://schemas.openxmlformats.org/officeDocument/2006/relationships/image" Target="../media/image17.jp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video" Target="../media/media9.mp4"/><Relationship Id="rId13" Type="http://schemas.openxmlformats.org/officeDocument/2006/relationships/image" Target="../media/image23.png"/><Relationship Id="rId3" Type="http://schemas.microsoft.com/office/2007/relationships/media" Target="../media/media7.mp4"/><Relationship Id="rId7" Type="http://schemas.microsoft.com/office/2007/relationships/media" Target="../media/media9.mp4"/><Relationship Id="rId12" Type="http://schemas.openxmlformats.org/officeDocument/2006/relationships/notesSlide" Target="../notesSlides/notesSlide7.xml"/><Relationship Id="rId17" Type="http://schemas.openxmlformats.org/officeDocument/2006/relationships/image" Target="../media/image27.png"/><Relationship Id="rId2" Type="http://schemas.openxmlformats.org/officeDocument/2006/relationships/video" Target="../media/media6.mp4"/><Relationship Id="rId16" Type="http://schemas.openxmlformats.org/officeDocument/2006/relationships/image" Target="../media/image26.png"/><Relationship Id="rId1" Type="http://schemas.microsoft.com/office/2007/relationships/media" Target="../media/media6.mp4"/><Relationship Id="rId6" Type="http://schemas.openxmlformats.org/officeDocument/2006/relationships/video" Target="../media/media8.mp4"/><Relationship Id="rId11" Type="http://schemas.openxmlformats.org/officeDocument/2006/relationships/slideLayout" Target="../slideLayouts/slideLayout2.xml"/><Relationship Id="rId5" Type="http://schemas.microsoft.com/office/2007/relationships/media" Target="../media/media8.mp4"/><Relationship Id="rId15" Type="http://schemas.openxmlformats.org/officeDocument/2006/relationships/image" Target="../media/image25.png"/><Relationship Id="rId10" Type="http://schemas.openxmlformats.org/officeDocument/2006/relationships/video" Target="../media/media10.mp4"/><Relationship Id="rId4" Type="http://schemas.openxmlformats.org/officeDocument/2006/relationships/video" Target="../media/media7.mp4"/><Relationship Id="rId9" Type="http://schemas.microsoft.com/office/2007/relationships/media" Target="../media/media10.mp4"/><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0" y="983784"/>
            <a:ext cx="9144000" cy="1574700"/>
          </a:xfrm>
          <a:prstGeom prst="rect">
            <a:avLst/>
          </a:prstGeom>
          <a:solidFill>
            <a:schemeClr val="lt1"/>
          </a:solidFill>
        </p:spPr>
        <p:txBody>
          <a:bodyPr spcFirstLastPara="1" wrap="square" lIns="91425" tIns="91425" rIns="91425" bIns="91425" anchor="ctr" anchorCtr="0">
            <a:noAutofit/>
          </a:bodyPr>
          <a:lstStyle/>
          <a:p>
            <a:pPr marL="0" lvl="0" indent="0" algn="ctr" rtl="0">
              <a:spcBef>
                <a:spcPts val="0"/>
              </a:spcBef>
              <a:spcAft>
                <a:spcPts val="0"/>
              </a:spcAft>
              <a:buNone/>
            </a:pPr>
            <a:r>
              <a:rPr lang="fr-FR" sz="2800" dirty="0" err="1">
                <a:solidFill>
                  <a:schemeClr val="tx1"/>
                </a:solidFill>
              </a:rPr>
              <a:t>Differentiable</a:t>
            </a:r>
            <a:r>
              <a:rPr lang="fr-FR" sz="2800" dirty="0">
                <a:solidFill>
                  <a:schemeClr val="tx1"/>
                </a:solidFill>
              </a:rPr>
              <a:t> Blocks World: Qualitative 3D </a:t>
            </a:r>
            <a:r>
              <a:rPr lang="fr-FR" sz="2800" dirty="0" err="1">
                <a:solidFill>
                  <a:schemeClr val="tx1"/>
                </a:solidFill>
              </a:rPr>
              <a:t>Decomposition</a:t>
            </a:r>
            <a:r>
              <a:rPr lang="fr-FR" sz="2800" dirty="0">
                <a:solidFill>
                  <a:schemeClr val="tx1"/>
                </a:solidFill>
              </a:rPr>
              <a:t> by Rendering Primitives</a:t>
            </a:r>
            <a:endParaRPr sz="2800" dirty="0">
              <a:solidFill>
                <a:schemeClr val="tx1"/>
              </a:solidFill>
            </a:endParaRPr>
          </a:p>
        </p:txBody>
      </p:sp>
      <p:sp>
        <p:nvSpPr>
          <p:cNvPr id="60" name="Google Shape;60;p14"/>
          <p:cNvSpPr txBox="1">
            <a:spLocks noGrp="1"/>
          </p:cNvSpPr>
          <p:nvPr>
            <p:ph type="subTitle" idx="1"/>
          </p:nvPr>
        </p:nvSpPr>
        <p:spPr>
          <a:xfrm>
            <a:off x="311700" y="2502569"/>
            <a:ext cx="8520600" cy="1032109"/>
          </a:xfrm>
          <a:prstGeom prst="rect">
            <a:avLst/>
          </a:prstGeom>
        </p:spPr>
        <p:txBody>
          <a:bodyPr spcFirstLastPara="1" wrap="square" lIns="91425" tIns="91425" rIns="91425" bIns="91425" anchor="t" anchorCtr="0">
            <a:noAutofit/>
          </a:bodyPr>
          <a:lstStyle/>
          <a:p>
            <a:pPr marL="0" lvl="0" indent="0"/>
            <a:r>
              <a:rPr lang="en-US" sz="2200" dirty="0">
                <a:solidFill>
                  <a:srgbClr val="1F1F1F"/>
                </a:solidFill>
              </a:rPr>
              <a:t>Tom Monnier</a:t>
            </a:r>
            <a:r>
              <a:rPr lang="en-US" sz="2200" baseline="30000" dirty="0">
                <a:solidFill>
                  <a:srgbClr val="1F1F1F"/>
                </a:solidFill>
              </a:rPr>
              <a:t>1</a:t>
            </a:r>
            <a:r>
              <a:rPr lang="en-US" sz="2200" dirty="0">
                <a:solidFill>
                  <a:srgbClr val="1F1F1F"/>
                </a:solidFill>
              </a:rPr>
              <a:t>   Jake Austin</a:t>
            </a:r>
            <a:r>
              <a:rPr lang="en-US" sz="2200" baseline="30000" dirty="0">
                <a:solidFill>
                  <a:srgbClr val="1F1F1F"/>
                </a:solidFill>
              </a:rPr>
              <a:t>2</a:t>
            </a:r>
            <a:r>
              <a:rPr lang="en-US" sz="2200" dirty="0">
                <a:solidFill>
                  <a:srgbClr val="1F1F1F"/>
                </a:solidFill>
              </a:rPr>
              <a:t>   </a:t>
            </a:r>
            <a:r>
              <a:rPr lang="en-US" sz="2200" dirty="0" err="1">
                <a:solidFill>
                  <a:srgbClr val="1F1F1F"/>
                </a:solidFill>
              </a:rPr>
              <a:t>Angjoo</a:t>
            </a:r>
            <a:r>
              <a:rPr lang="en-US" sz="2200" dirty="0">
                <a:solidFill>
                  <a:srgbClr val="1F1F1F"/>
                </a:solidFill>
              </a:rPr>
              <a:t> Kanazawa</a:t>
            </a:r>
            <a:r>
              <a:rPr lang="en-US" sz="2200" baseline="30000" dirty="0">
                <a:solidFill>
                  <a:srgbClr val="1F1F1F"/>
                </a:solidFill>
              </a:rPr>
              <a:t>2</a:t>
            </a:r>
            <a:endParaRPr lang="en-US" sz="2200" dirty="0">
              <a:solidFill>
                <a:srgbClr val="1F1F1F"/>
              </a:solidFill>
            </a:endParaRPr>
          </a:p>
          <a:p>
            <a:pPr marL="0" lvl="0" indent="0"/>
            <a:endParaRPr lang="en-US" sz="1100" dirty="0">
              <a:solidFill>
                <a:srgbClr val="1F1F1F"/>
              </a:solidFill>
            </a:endParaRPr>
          </a:p>
          <a:p>
            <a:pPr marL="0" lvl="0" indent="0"/>
            <a:r>
              <a:rPr lang="en-US" sz="2200" dirty="0">
                <a:solidFill>
                  <a:srgbClr val="1F1F1F"/>
                </a:solidFill>
              </a:rPr>
              <a:t>Alexei A. Efros</a:t>
            </a:r>
            <a:r>
              <a:rPr lang="en-US" sz="2200" baseline="30000" dirty="0">
                <a:solidFill>
                  <a:srgbClr val="1F1F1F"/>
                </a:solidFill>
              </a:rPr>
              <a:t>2</a:t>
            </a:r>
            <a:r>
              <a:rPr lang="en-US" sz="2200" dirty="0">
                <a:solidFill>
                  <a:srgbClr val="1F1F1F"/>
                </a:solidFill>
              </a:rPr>
              <a:t>    Mathieu Aubry</a:t>
            </a:r>
            <a:r>
              <a:rPr lang="en-US" sz="2200" baseline="30000" dirty="0">
                <a:solidFill>
                  <a:srgbClr val="1F1F1F"/>
                </a:solidFill>
              </a:rPr>
              <a:t>1</a:t>
            </a:r>
            <a:endParaRPr lang="en-US" sz="2200" dirty="0">
              <a:solidFill>
                <a:srgbClr val="1F1F1F"/>
              </a:solidFill>
            </a:endParaRPr>
          </a:p>
        </p:txBody>
      </p:sp>
      <p:sp>
        <p:nvSpPr>
          <p:cNvPr id="14" name="Google Shape;61;p14">
            <a:extLst>
              <a:ext uri="{FF2B5EF4-FFF2-40B4-BE49-F238E27FC236}">
                <a16:creationId xmlns:a16="http://schemas.microsoft.com/office/drawing/2014/main" id="{C755BE9F-8D7B-0648-ACFA-E0ED395F9158}"/>
              </a:ext>
            </a:extLst>
          </p:cNvPr>
          <p:cNvSpPr txBox="1">
            <a:spLocks/>
          </p:cNvSpPr>
          <p:nvPr/>
        </p:nvSpPr>
        <p:spPr>
          <a:xfrm>
            <a:off x="311700" y="399468"/>
            <a:ext cx="8520600" cy="5843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1pPr>
            <a:lvl2pPr marL="914400" marR="0" lvl="1"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2pPr>
            <a:lvl3pPr marL="1371600" marR="0" lvl="2"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3pPr>
            <a:lvl4pPr marL="1828800" marR="0" lvl="3"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4pPr>
            <a:lvl5pPr marL="2286000" marR="0" lvl="4"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5pPr>
            <a:lvl6pPr marL="2743200" marR="0" lvl="5"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6pPr>
            <a:lvl7pPr marL="3200400" marR="0" lvl="6"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7pPr>
            <a:lvl8pPr marL="3657600" marR="0" lvl="7"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8pPr>
            <a:lvl9pPr marL="4114800" marR="0" lvl="8"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9pPr>
          </a:lstStyle>
          <a:p>
            <a:pPr marL="0" indent="0"/>
            <a:r>
              <a:rPr lang="fr-FR" sz="2400" dirty="0">
                <a:solidFill>
                  <a:schemeClr val="tx1"/>
                </a:solidFill>
              </a:rPr>
              <a:t>Paper </a:t>
            </a:r>
            <a:r>
              <a:rPr lang="fr-FR" sz="2400" dirty="0" err="1">
                <a:solidFill>
                  <a:schemeClr val="tx1"/>
                </a:solidFill>
              </a:rPr>
              <a:t>presentation</a:t>
            </a:r>
            <a:r>
              <a:rPr lang="fr-FR" sz="2400" dirty="0">
                <a:solidFill>
                  <a:schemeClr val="tx1"/>
                </a:solidFill>
              </a:rPr>
              <a:t> – July 2023</a:t>
            </a:r>
            <a:endParaRPr lang="fr-FR" sz="2400" i="1" dirty="0">
              <a:solidFill>
                <a:schemeClr val="tx1"/>
              </a:solidFill>
            </a:endParaRPr>
          </a:p>
        </p:txBody>
      </p:sp>
      <p:pic>
        <p:nvPicPr>
          <p:cNvPr id="8" name="Picture 7" descr="A stack of colorful blocks&#10;&#10;Description automatically generated">
            <a:extLst>
              <a:ext uri="{FF2B5EF4-FFF2-40B4-BE49-F238E27FC236}">
                <a16:creationId xmlns:a16="http://schemas.microsoft.com/office/drawing/2014/main" id="{B6433E25-E806-AB49-AAE5-3CBFF5293037}"/>
              </a:ext>
            </a:extLst>
          </p:cNvPr>
          <p:cNvPicPr>
            <a:picLocks noChangeAspect="1"/>
          </p:cNvPicPr>
          <p:nvPr/>
        </p:nvPicPr>
        <p:blipFill>
          <a:blip r:embed="rId3"/>
          <a:stretch>
            <a:fillRect/>
          </a:stretch>
        </p:blipFill>
        <p:spPr>
          <a:xfrm>
            <a:off x="7349942" y="3556449"/>
            <a:ext cx="1319495" cy="1319495"/>
          </a:xfrm>
          <a:prstGeom prst="rect">
            <a:avLst/>
          </a:prstGeom>
        </p:spPr>
      </p:pic>
      <p:grpSp>
        <p:nvGrpSpPr>
          <p:cNvPr id="10" name="Group 9">
            <a:extLst>
              <a:ext uri="{FF2B5EF4-FFF2-40B4-BE49-F238E27FC236}">
                <a16:creationId xmlns:a16="http://schemas.microsoft.com/office/drawing/2014/main" id="{0F894825-3F65-7A2D-D2A3-3A127480E30F}"/>
              </a:ext>
            </a:extLst>
          </p:cNvPr>
          <p:cNvGrpSpPr/>
          <p:nvPr/>
        </p:nvGrpSpPr>
        <p:grpSpPr>
          <a:xfrm>
            <a:off x="2742342" y="3715391"/>
            <a:ext cx="3498171" cy="1160553"/>
            <a:chOff x="2742342" y="3750116"/>
            <a:chExt cx="3498171" cy="1160553"/>
          </a:xfrm>
        </p:grpSpPr>
        <p:grpSp>
          <p:nvGrpSpPr>
            <p:cNvPr id="2" name="Group 1">
              <a:extLst>
                <a:ext uri="{FF2B5EF4-FFF2-40B4-BE49-F238E27FC236}">
                  <a16:creationId xmlns:a16="http://schemas.microsoft.com/office/drawing/2014/main" id="{E574830A-2850-A153-39BE-B6818BD383C9}"/>
                </a:ext>
              </a:extLst>
            </p:cNvPr>
            <p:cNvGrpSpPr>
              <a:grpSpLocks noChangeAspect="1"/>
            </p:cNvGrpSpPr>
            <p:nvPr/>
          </p:nvGrpSpPr>
          <p:grpSpPr>
            <a:xfrm>
              <a:off x="2903487" y="3830669"/>
              <a:ext cx="3337026" cy="1080000"/>
              <a:chOff x="3716591" y="4225924"/>
              <a:chExt cx="3058711" cy="989925"/>
            </a:xfrm>
          </p:grpSpPr>
          <p:pic>
            <p:nvPicPr>
              <p:cNvPr id="3" name="Picture 2">
                <a:extLst>
                  <a:ext uri="{FF2B5EF4-FFF2-40B4-BE49-F238E27FC236}">
                    <a16:creationId xmlns:a16="http://schemas.microsoft.com/office/drawing/2014/main" id="{0304E9DA-537B-90DD-DE03-9B23D8205F59}"/>
                  </a:ext>
                </a:extLst>
              </p:cNvPr>
              <p:cNvPicPr>
                <a:picLocks noChangeAspect="1"/>
              </p:cNvPicPr>
              <p:nvPr/>
            </p:nvPicPr>
            <p:blipFill>
              <a:blip r:embed="rId4"/>
              <a:stretch>
                <a:fillRect/>
              </a:stretch>
            </p:blipFill>
            <p:spPr>
              <a:xfrm>
                <a:off x="4913656" y="4225924"/>
                <a:ext cx="1861646" cy="989925"/>
              </a:xfrm>
              <a:prstGeom prst="rect">
                <a:avLst/>
              </a:prstGeom>
            </p:spPr>
          </p:pic>
          <p:pic>
            <p:nvPicPr>
              <p:cNvPr id="5" name="Picture 4">
                <a:extLst>
                  <a:ext uri="{FF2B5EF4-FFF2-40B4-BE49-F238E27FC236}">
                    <a16:creationId xmlns:a16="http://schemas.microsoft.com/office/drawing/2014/main" id="{9B890C8E-C5B7-4704-C0D0-F6EBC3139400}"/>
                  </a:ext>
                </a:extLst>
              </p:cNvPr>
              <p:cNvPicPr>
                <a:picLocks noChangeAspect="1"/>
              </p:cNvPicPr>
              <p:nvPr/>
            </p:nvPicPr>
            <p:blipFill>
              <a:blip r:embed="rId5"/>
              <a:stretch>
                <a:fillRect/>
              </a:stretch>
            </p:blipFill>
            <p:spPr>
              <a:xfrm>
                <a:off x="3716591" y="4225924"/>
                <a:ext cx="757099" cy="989925"/>
              </a:xfrm>
              <a:prstGeom prst="rect">
                <a:avLst/>
              </a:prstGeom>
            </p:spPr>
          </p:pic>
        </p:grpSp>
        <p:sp>
          <p:nvSpPr>
            <p:cNvPr id="9" name="TextBox 8">
              <a:extLst>
                <a:ext uri="{FF2B5EF4-FFF2-40B4-BE49-F238E27FC236}">
                  <a16:creationId xmlns:a16="http://schemas.microsoft.com/office/drawing/2014/main" id="{5B1F2745-CA41-FE28-7610-C47C8D223918}"/>
                </a:ext>
              </a:extLst>
            </p:cNvPr>
            <p:cNvSpPr txBox="1"/>
            <p:nvPr/>
          </p:nvSpPr>
          <p:spPr>
            <a:xfrm>
              <a:off x="2742342" y="3750116"/>
              <a:ext cx="2031040" cy="307777"/>
            </a:xfrm>
            <a:prstGeom prst="rect">
              <a:avLst/>
            </a:prstGeom>
            <a:noFill/>
          </p:spPr>
          <p:txBody>
            <a:bodyPr wrap="square" rtlCol="0">
              <a:spAutoFit/>
            </a:bodyPr>
            <a:lstStyle/>
            <a:p>
              <a:r>
                <a:rPr lang="en-FR" dirty="0">
                  <a:solidFill>
                    <a:schemeClr val="tx1"/>
                  </a:solidFill>
                </a:rPr>
                <a:t>1	      2</a:t>
              </a:r>
            </a:p>
          </p:txBody>
        </p:sp>
      </p:grpSp>
    </p:spTree>
    <p:extLst>
      <p:ext uri="{BB962C8B-B14F-4D97-AF65-F5344CB8AC3E}">
        <p14:creationId xmlns:p14="http://schemas.microsoft.com/office/powerpoint/2010/main" val="1331093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4F331-9073-DCBB-A890-28F6423E3A84}"/>
              </a:ext>
            </a:extLst>
          </p:cNvPr>
          <p:cNvSpPr>
            <a:spLocks noGrp="1"/>
          </p:cNvSpPr>
          <p:nvPr>
            <p:ph type="title"/>
          </p:nvPr>
        </p:nvSpPr>
        <p:spPr/>
        <p:txBody>
          <a:bodyPr/>
          <a:lstStyle/>
          <a:p>
            <a:r>
              <a:rPr lang="en-FR" dirty="0"/>
              <a:t>Applications </a:t>
            </a:r>
            <a:r>
              <a:rPr lang="en-GB" b="1" i="0" u="none" strike="noStrike" dirty="0">
                <a:solidFill>
                  <a:srgbClr val="1F1F1F"/>
                </a:solidFill>
                <a:effectLst/>
                <a:latin typeface="Arial" panose="020B0604020202020204" pitchFamily="34" charset="0"/>
              </a:rPr>
              <a:t>– Physics-based simulations</a:t>
            </a:r>
            <a:endParaRPr lang="en-FR" dirty="0"/>
          </a:p>
        </p:txBody>
      </p:sp>
      <p:sp>
        <p:nvSpPr>
          <p:cNvPr id="4" name="Slide Number Placeholder 3">
            <a:extLst>
              <a:ext uri="{FF2B5EF4-FFF2-40B4-BE49-F238E27FC236}">
                <a16:creationId xmlns:a16="http://schemas.microsoft.com/office/drawing/2014/main" id="{311D3A19-787C-1001-3407-B31EC1132E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dirty="0"/>
          </a:p>
        </p:txBody>
      </p:sp>
      <p:pic>
        <p:nvPicPr>
          <p:cNvPr id="3" name="stone_earthquake" descr="stone_earthquake">
            <a:hlinkClick r:id="" action="ppaction://media"/>
            <a:extLst>
              <a:ext uri="{FF2B5EF4-FFF2-40B4-BE49-F238E27FC236}">
                <a16:creationId xmlns:a16="http://schemas.microsoft.com/office/drawing/2014/main" id="{E8BE4ED1-7870-62BA-3F71-F7E0782C658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898237" y="807506"/>
            <a:ext cx="3200000" cy="1800000"/>
          </a:xfrm>
          <a:prstGeom prst="rect">
            <a:avLst/>
          </a:prstGeom>
        </p:spPr>
      </p:pic>
      <p:pic>
        <p:nvPicPr>
          <p:cNvPr id="6" name="pinch" descr="pinch">
            <a:hlinkClick r:id="" action="ppaction://media"/>
            <a:extLst>
              <a:ext uri="{FF2B5EF4-FFF2-40B4-BE49-F238E27FC236}">
                <a16:creationId xmlns:a16="http://schemas.microsoft.com/office/drawing/2014/main" id="{2977D666-DA7D-6896-81E9-75EA1120487D}"/>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1003431" y="2865281"/>
            <a:ext cx="3200000" cy="1800000"/>
          </a:xfrm>
          <a:prstGeom prst="rect">
            <a:avLst/>
          </a:prstGeom>
        </p:spPr>
      </p:pic>
      <p:pic>
        <p:nvPicPr>
          <p:cNvPr id="7" name="gundam_hose" descr="gundam_hose">
            <a:hlinkClick r:id="" action="ppaction://media"/>
            <a:extLst>
              <a:ext uri="{FF2B5EF4-FFF2-40B4-BE49-F238E27FC236}">
                <a16:creationId xmlns:a16="http://schemas.microsoft.com/office/drawing/2014/main" id="{1CAAFC27-AB3B-8EC5-D938-34482DE9B77C}"/>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4898237" y="2865281"/>
            <a:ext cx="3200000" cy="1800000"/>
          </a:xfrm>
          <a:prstGeom prst="rect">
            <a:avLst/>
          </a:prstGeom>
        </p:spPr>
      </p:pic>
      <p:pic>
        <p:nvPicPr>
          <p:cNvPr id="8" name="stone_ball" descr="stone_ball">
            <a:hlinkClick r:id="" action="ppaction://media"/>
            <a:extLst>
              <a:ext uri="{FF2B5EF4-FFF2-40B4-BE49-F238E27FC236}">
                <a16:creationId xmlns:a16="http://schemas.microsoft.com/office/drawing/2014/main" id="{CF824687-8705-CF98-B70E-79E1FD19ED8D}"/>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1003431" y="807506"/>
            <a:ext cx="3200000" cy="1800000"/>
          </a:xfrm>
          <a:prstGeom prst="rect">
            <a:avLst/>
          </a:prstGeom>
        </p:spPr>
      </p:pic>
    </p:spTree>
    <p:extLst>
      <p:ext uri="{BB962C8B-B14F-4D97-AF65-F5344CB8AC3E}">
        <p14:creationId xmlns:p14="http://schemas.microsoft.com/office/powerpoint/2010/main" val="89101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 fill="hold"/>
                                        <p:tgtEl>
                                          <p:spTgt spid="3"/>
                                        </p:tgtEl>
                                      </p:cBhvr>
                                    </p:cmd>
                                  </p:childTnLst>
                                </p:cTn>
                              </p:par>
                              <p:par>
                                <p:cTn id="7" presetID="1" presetClass="mediacall" presetSubtype="0" fill="hold" nodeType="withEffect">
                                  <p:stCondLst>
                                    <p:cond delay="0"/>
                                  </p:stCondLst>
                                  <p:childTnLst>
                                    <p:cmd type="call" cmd="playFrom(0.0)">
                                      <p:cBhvr>
                                        <p:cTn id="8" dur="4417" fill="hold"/>
                                        <p:tgtEl>
                                          <p:spTgt spid="6"/>
                                        </p:tgtEl>
                                      </p:cBhvr>
                                    </p:cmd>
                                  </p:childTnLst>
                                </p:cTn>
                              </p:par>
                              <p:par>
                                <p:cTn id="9" presetID="1" presetClass="mediacall" presetSubtype="0" fill="hold" nodeType="withEffect">
                                  <p:stCondLst>
                                    <p:cond delay="0"/>
                                  </p:stCondLst>
                                  <p:childTnLst>
                                    <p:cmd type="call" cmd="playFrom(0.0)">
                                      <p:cBhvr>
                                        <p:cTn id="10" dur="2500" fill="hold"/>
                                        <p:tgtEl>
                                          <p:spTgt spid="7"/>
                                        </p:tgtEl>
                                      </p:cBhvr>
                                    </p:cmd>
                                  </p:childTnLst>
                                </p:cTn>
                              </p:par>
                              <p:par>
                                <p:cTn id="11" presetID="1" presetClass="mediacall" presetSubtype="0" fill="hold" nodeType="withEffect">
                                  <p:stCondLst>
                                    <p:cond delay="0"/>
                                  </p:stCondLst>
                                  <p:childTnLst>
                                    <p:cmd type="call" cmd="playFrom(0.0)">
                                      <p:cBhvr>
                                        <p:cTn id="12" dur="36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indefinite"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repeatCount="indefinite"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repeatCount="indefinite" fill="hold" display="0">
                  <p:stCondLst>
                    <p:cond delay="indefinite"/>
                  </p:stCondLst>
                </p:cTn>
                <p:tgtEl>
                  <p:spTgt spid="8"/>
                </p:tgtEl>
              </p:cMediaNode>
            </p:vide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ewdirs_website_bww" descr="viewdirs_website_bww">
            <a:hlinkClick r:id="" action="ppaction://media"/>
            <a:extLst>
              <a:ext uri="{FF2B5EF4-FFF2-40B4-BE49-F238E27FC236}">
                <a16:creationId xmlns:a16="http://schemas.microsoft.com/office/drawing/2014/main" id="{2485104D-6AA1-2A77-7537-5001EBF6D6F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64276" y="1497966"/>
            <a:ext cx="3765048" cy="1440000"/>
          </a:xfrm>
          <a:prstGeom prst="rect">
            <a:avLst/>
          </a:prstGeom>
        </p:spPr>
      </p:pic>
      <p:pic>
        <p:nvPicPr>
          <p:cNvPr id="5" name="depth_ornament" descr="depth_ornament">
            <a:hlinkClick r:id="" action="ppaction://media"/>
            <a:extLst>
              <a:ext uri="{FF2B5EF4-FFF2-40B4-BE49-F238E27FC236}">
                <a16:creationId xmlns:a16="http://schemas.microsoft.com/office/drawing/2014/main" id="{2C416FA3-633D-B7AF-9B7A-F5A1188C306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814677" y="1498003"/>
            <a:ext cx="3765047" cy="1440000"/>
          </a:xfrm>
          <a:prstGeom prst="rect">
            <a:avLst/>
          </a:prstGeom>
        </p:spPr>
      </p:pic>
      <p:sp>
        <p:nvSpPr>
          <p:cNvPr id="2" name="Title 1">
            <a:extLst>
              <a:ext uri="{FF2B5EF4-FFF2-40B4-BE49-F238E27FC236}">
                <a16:creationId xmlns:a16="http://schemas.microsoft.com/office/drawing/2014/main" id="{D7963957-494E-5441-4AE5-6890BCB77C73}"/>
              </a:ext>
            </a:extLst>
          </p:cNvPr>
          <p:cNvSpPr>
            <a:spLocks noGrp="1"/>
          </p:cNvSpPr>
          <p:nvPr>
            <p:ph type="title"/>
          </p:nvPr>
        </p:nvSpPr>
        <p:spPr/>
        <p:txBody>
          <a:bodyPr/>
          <a:lstStyle/>
          <a:p>
            <a:r>
              <a:rPr lang="en-FR" dirty="0"/>
              <a:t>Motivation </a:t>
            </a:r>
          </a:p>
        </p:txBody>
      </p:sp>
      <p:sp>
        <p:nvSpPr>
          <p:cNvPr id="4" name="Slide Number Placeholder 3">
            <a:extLst>
              <a:ext uri="{FF2B5EF4-FFF2-40B4-BE49-F238E27FC236}">
                <a16:creationId xmlns:a16="http://schemas.microsoft.com/office/drawing/2014/main" id="{FB01B89E-E8F4-0F95-FCD8-2FA96BC4B2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dirty="0"/>
          </a:p>
        </p:txBody>
      </p:sp>
      <p:sp>
        <p:nvSpPr>
          <p:cNvPr id="11" name="TextBox 10">
            <a:extLst>
              <a:ext uri="{FF2B5EF4-FFF2-40B4-BE49-F238E27FC236}">
                <a16:creationId xmlns:a16="http://schemas.microsoft.com/office/drawing/2014/main" id="{9BF24DB1-13F8-94A4-8773-07FEBC56E478}"/>
              </a:ext>
            </a:extLst>
          </p:cNvPr>
          <p:cNvSpPr txBox="1"/>
          <p:nvPr/>
        </p:nvSpPr>
        <p:spPr>
          <a:xfrm>
            <a:off x="2675614" y="3004196"/>
            <a:ext cx="3792772" cy="338554"/>
          </a:xfrm>
          <a:prstGeom prst="rect">
            <a:avLst/>
          </a:prstGeom>
          <a:noFill/>
        </p:spPr>
        <p:txBody>
          <a:bodyPr wrap="square" rtlCol="0">
            <a:spAutoFit/>
          </a:bodyPr>
          <a:lstStyle/>
          <a:p>
            <a:pPr algn="ctr"/>
            <a:r>
              <a:rPr lang="en-FR" sz="1600" dirty="0">
                <a:solidFill>
                  <a:schemeClr val="accent2"/>
                </a:solidFill>
              </a:rPr>
              <a:t>Neural Radiance Fields, ECCV 2020</a:t>
            </a:r>
          </a:p>
        </p:txBody>
      </p:sp>
      <p:sp>
        <p:nvSpPr>
          <p:cNvPr id="15" name="TextBox 14">
            <a:extLst>
              <a:ext uri="{FF2B5EF4-FFF2-40B4-BE49-F238E27FC236}">
                <a16:creationId xmlns:a16="http://schemas.microsoft.com/office/drawing/2014/main" id="{14AB682B-6A0F-37CC-DF8F-82F7A1A82240}"/>
              </a:ext>
            </a:extLst>
          </p:cNvPr>
          <p:cNvSpPr txBox="1"/>
          <p:nvPr/>
        </p:nvSpPr>
        <p:spPr>
          <a:xfrm>
            <a:off x="447792" y="683722"/>
            <a:ext cx="3996884" cy="400110"/>
          </a:xfrm>
          <a:prstGeom prst="rect">
            <a:avLst/>
          </a:prstGeom>
          <a:noFill/>
        </p:spPr>
        <p:txBody>
          <a:bodyPr wrap="square" rtlCol="0">
            <a:spAutoFit/>
          </a:bodyPr>
          <a:lstStyle/>
          <a:p>
            <a:r>
              <a:rPr lang="en-US" sz="2000" b="1" dirty="0">
                <a:solidFill>
                  <a:schemeClr val="bg2"/>
                </a:solidFill>
              </a:rPr>
              <a:t>3D reconstruction advances</a:t>
            </a:r>
            <a:endParaRPr lang="en-US" sz="2000" dirty="0">
              <a:solidFill>
                <a:schemeClr val="tx1"/>
              </a:solidFill>
            </a:endParaRPr>
          </a:p>
        </p:txBody>
      </p:sp>
      <p:sp>
        <p:nvSpPr>
          <p:cNvPr id="16" name="TextBox 15">
            <a:extLst>
              <a:ext uri="{FF2B5EF4-FFF2-40B4-BE49-F238E27FC236}">
                <a16:creationId xmlns:a16="http://schemas.microsoft.com/office/drawing/2014/main" id="{F5FACE17-DA4E-0A36-4B22-655ED07A20A4}"/>
              </a:ext>
            </a:extLst>
          </p:cNvPr>
          <p:cNvSpPr txBox="1"/>
          <p:nvPr/>
        </p:nvSpPr>
        <p:spPr>
          <a:xfrm>
            <a:off x="1025490" y="1083832"/>
            <a:ext cx="2842620" cy="369332"/>
          </a:xfrm>
          <a:prstGeom prst="rect">
            <a:avLst/>
          </a:prstGeom>
          <a:noFill/>
        </p:spPr>
        <p:txBody>
          <a:bodyPr wrap="square" rtlCol="0">
            <a:spAutoFit/>
          </a:bodyPr>
          <a:lstStyle/>
          <a:p>
            <a:pPr algn="ctr"/>
            <a:r>
              <a:rPr lang="en-US" sz="1800" dirty="0">
                <a:solidFill>
                  <a:schemeClr val="bg2"/>
                </a:solidFill>
              </a:rPr>
              <a:t>Better renderings</a:t>
            </a:r>
            <a:endParaRPr lang="en-US" sz="1800" dirty="0">
              <a:solidFill>
                <a:schemeClr val="tx1"/>
              </a:solidFill>
            </a:endParaRPr>
          </a:p>
        </p:txBody>
      </p:sp>
      <p:sp>
        <p:nvSpPr>
          <p:cNvPr id="17" name="TextBox 16">
            <a:extLst>
              <a:ext uri="{FF2B5EF4-FFF2-40B4-BE49-F238E27FC236}">
                <a16:creationId xmlns:a16="http://schemas.microsoft.com/office/drawing/2014/main" id="{05D7E56B-1B0C-3239-717C-51BF8AC9402C}"/>
              </a:ext>
            </a:extLst>
          </p:cNvPr>
          <p:cNvSpPr txBox="1"/>
          <p:nvPr/>
        </p:nvSpPr>
        <p:spPr>
          <a:xfrm>
            <a:off x="5275890" y="1083869"/>
            <a:ext cx="2842620" cy="369332"/>
          </a:xfrm>
          <a:prstGeom prst="rect">
            <a:avLst/>
          </a:prstGeom>
          <a:noFill/>
        </p:spPr>
        <p:txBody>
          <a:bodyPr wrap="square" rtlCol="0">
            <a:spAutoFit/>
          </a:bodyPr>
          <a:lstStyle/>
          <a:p>
            <a:pPr algn="ctr"/>
            <a:r>
              <a:rPr lang="en-US" sz="1800" dirty="0">
                <a:solidFill>
                  <a:schemeClr val="bg2"/>
                </a:solidFill>
              </a:rPr>
              <a:t>Better geometry</a:t>
            </a:r>
            <a:endParaRPr lang="en-US" sz="1800" dirty="0">
              <a:solidFill>
                <a:schemeClr val="tx1"/>
              </a:solidFill>
            </a:endParaRPr>
          </a:p>
        </p:txBody>
      </p:sp>
      <p:grpSp>
        <p:nvGrpSpPr>
          <p:cNvPr id="6" name="Group 5">
            <a:extLst>
              <a:ext uri="{FF2B5EF4-FFF2-40B4-BE49-F238E27FC236}">
                <a16:creationId xmlns:a16="http://schemas.microsoft.com/office/drawing/2014/main" id="{52F257D2-14E6-AE83-3469-86D91A7A390B}"/>
              </a:ext>
            </a:extLst>
          </p:cNvPr>
          <p:cNvGrpSpPr/>
          <p:nvPr/>
        </p:nvGrpSpPr>
        <p:grpSpPr>
          <a:xfrm>
            <a:off x="447792" y="3359714"/>
            <a:ext cx="7598824" cy="1477328"/>
            <a:chOff x="447792" y="3359714"/>
            <a:chExt cx="7598824" cy="1477328"/>
          </a:xfrm>
        </p:grpSpPr>
        <p:grpSp>
          <p:nvGrpSpPr>
            <p:cNvPr id="20" name="Group 19">
              <a:extLst>
                <a:ext uri="{FF2B5EF4-FFF2-40B4-BE49-F238E27FC236}">
                  <a16:creationId xmlns:a16="http://schemas.microsoft.com/office/drawing/2014/main" id="{51FB6F92-DEEE-DCA9-3A9A-4CC69A199873}"/>
                </a:ext>
              </a:extLst>
            </p:cNvPr>
            <p:cNvGrpSpPr/>
            <p:nvPr/>
          </p:nvGrpSpPr>
          <p:grpSpPr>
            <a:xfrm>
              <a:off x="447792" y="3359714"/>
              <a:ext cx="7598824" cy="1477328"/>
              <a:chOff x="424042" y="3359714"/>
              <a:chExt cx="7598824" cy="1477328"/>
            </a:xfrm>
          </p:grpSpPr>
          <p:sp>
            <p:nvSpPr>
              <p:cNvPr id="18" name="TextBox 17">
                <a:extLst>
                  <a:ext uri="{FF2B5EF4-FFF2-40B4-BE49-F238E27FC236}">
                    <a16:creationId xmlns:a16="http://schemas.microsoft.com/office/drawing/2014/main" id="{0934C84D-75D4-C602-9D62-69F8EB2FF866}"/>
                  </a:ext>
                </a:extLst>
              </p:cNvPr>
              <p:cNvSpPr txBox="1"/>
              <p:nvPr/>
            </p:nvSpPr>
            <p:spPr>
              <a:xfrm>
                <a:off x="424042" y="3759824"/>
                <a:ext cx="7598824" cy="1077218"/>
              </a:xfrm>
              <a:prstGeom prst="rect">
                <a:avLst/>
              </a:prstGeom>
              <a:noFill/>
            </p:spPr>
            <p:txBody>
              <a:bodyPr wrap="square" rtlCol="0">
                <a:spAutoFit/>
              </a:bodyPr>
              <a:lstStyle/>
              <a:p>
                <a:pPr marL="457200" indent="-457200">
                  <a:spcAft>
                    <a:spcPts val="600"/>
                  </a:spcAft>
                  <a:buAutoNum type="arabicPeriod"/>
                </a:pPr>
                <a:r>
                  <a:rPr lang="en-US" sz="1800" dirty="0">
                    <a:solidFill>
                      <a:schemeClr val="bg2"/>
                    </a:solidFill>
                  </a:rPr>
                  <a:t>No understanding of the 3D scene</a:t>
                </a:r>
              </a:p>
              <a:p>
                <a:pPr marL="457200" indent="-457200">
                  <a:spcAft>
                    <a:spcPts val="600"/>
                  </a:spcAft>
                  <a:buAutoNum type="arabicPeriod"/>
                </a:pPr>
                <a:r>
                  <a:rPr lang="en-US" sz="1800" dirty="0">
                    <a:solidFill>
                      <a:schemeClr val="bg2"/>
                    </a:solidFill>
                  </a:rPr>
                  <a:t>Scene representation is not compact nor interpretable</a:t>
                </a:r>
              </a:p>
              <a:p>
                <a:pPr marL="457200" indent="-457200">
                  <a:spcAft>
                    <a:spcPts val="600"/>
                  </a:spcAft>
                  <a:buAutoNum type="arabicPeriod"/>
                </a:pPr>
                <a:r>
                  <a:rPr lang="en-US" sz="1800" dirty="0">
                    <a:solidFill>
                      <a:schemeClr val="bg2"/>
                    </a:solidFill>
                  </a:rPr>
                  <a:t>Difficult integration into simulation pipelines</a:t>
                </a:r>
              </a:p>
            </p:txBody>
          </p:sp>
          <p:sp>
            <p:nvSpPr>
              <p:cNvPr id="19" name="TextBox 18">
                <a:extLst>
                  <a:ext uri="{FF2B5EF4-FFF2-40B4-BE49-F238E27FC236}">
                    <a16:creationId xmlns:a16="http://schemas.microsoft.com/office/drawing/2014/main" id="{07190946-210F-8791-BEB8-425B8987D570}"/>
                  </a:ext>
                </a:extLst>
              </p:cNvPr>
              <p:cNvSpPr txBox="1"/>
              <p:nvPr/>
            </p:nvSpPr>
            <p:spPr>
              <a:xfrm>
                <a:off x="424042" y="3359714"/>
                <a:ext cx="3996884" cy="400110"/>
              </a:xfrm>
              <a:prstGeom prst="rect">
                <a:avLst/>
              </a:prstGeom>
              <a:noFill/>
            </p:spPr>
            <p:txBody>
              <a:bodyPr wrap="square" rtlCol="0">
                <a:spAutoFit/>
              </a:bodyPr>
              <a:lstStyle/>
              <a:p>
                <a:r>
                  <a:rPr lang="en-US" sz="2000" b="1" dirty="0">
                    <a:solidFill>
                      <a:schemeClr val="bg2"/>
                    </a:solidFill>
                  </a:rPr>
                  <a:t>Limitations</a:t>
                </a:r>
                <a:endParaRPr lang="en-US" sz="2000" dirty="0">
                  <a:solidFill>
                    <a:schemeClr val="tx1"/>
                  </a:solidFill>
                </a:endParaRPr>
              </a:p>
            </p:txBody>
          </p:sp>
        </p:grpSp>
        <p:pic>
          <p:nvPicPr>
            <p:cNvPr id="23" name="Picture 22" descr="A picture containing lamp, light&#10;&#10;Description automatically generated">
              <a:extLst>
                <a:ext uri="{FF2B5EF4-FFF2-40B4-BE49-F238E27FC236}">
                  <a16:creationId xmlns:a16="http://schemas.microsoft.com/office/drawing/2014/main" id="{583ACA6D-59F4-27F7-86C2-A872314A8344}"/>
                </a:ext>
              </a:extLst>
            </p:cNvPr>
            <p:cNvPicPr>
              <a:picLocks noChangeAspect="1"/>
            </p:cNvPicPr>
            <p:nvPr/>
          </p:nvPicPr>
          <p:blipFill>
            <a:blip r:embed="rId9"/>
            <a:stretch>
              <a:fillRect/>
            </a:stretch>
          </p:blipFill>
          <p:spPr>
            <a:xfrm>
              <a:off x="6864178" y="3961693"/>
              <a:ext cx="673479" cy="673479"/>
            </a:xfrm>
            <a:prstGeom prst="rect">
              <a:avLst/>
            </a:prstGeom>
          </p:spPr>
        </p:pic>
      </p:grpSp>
    </p:spTree>
    <p:extLst>
      <p:ext uri="{BB962C8B-B14F-4D97-AF65-F5344CB8AC3E}">
        <p14:creationId xmlns:p14="http://schemas.microsoft.com/office/powerpoint/2010/main" val="172261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70" fill="hold"/>
                                        <p:tgtEl>
                                          <p:spTgt spid="5"/>
                                        </p:tgtEl>
                                      </p:cBhvr>
                                    </p:cmd>
                                  </p:childTnLst>
                                </p:cTn>
                              </p:par>
                              <p:par>
                                <p:cTn id="7" presetID="1" presetClass="mediacall" presetSubtype="0" fill="hold" nodeType="withEffect">
                                  <p:stCondLst>
                                    <p:cond delay="0"/>
                                  </p:stCondLst>
                                  <p:childTnLst>
                                    <p:cmd type="call" cmd="playFrom(0.0)">
                                      <p:cBhvr>
                                        <p:cTn id="8" dur="3970" fill="hold"/>
                                        <p:tgtEl>
                                          <p:spTgt spid="3"/>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endCondLst>
                    <p:cond evt="onNext" delay="0">
                      <p:tgtEl>
                        <p:sldTgt/>
                      </p:tgtEl>
                    </p:cond>
                  </p:end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indefinite" fill="hold" display="0">
                  <p:stCondLst>
                    <p:cond delay="indefinite"/>
                  </p:stCondLst>
                  <p:endCondLst>
                    <p:cond evt="onNext" delay="0">
                      <p:tgtEl>
                        <p:sldTgt/>
                      </p:tgtEl>
                    </p:cond>
                  </p:end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3A45A-A6E7-CD3F-EFEB-A6F073B59936}"/>
              </a:ext>
            </a:extLst>
          </p:cNvPr>
          <p:cNvSpPr>
            <a:spLocks noGrp="1"/>
          </p:cNvSpPr>
          <p:nvPr>
            <p:ph type="title"/>
          </p:nvPr>
        </p:nvSpPr>
        <p:spPr/>
        <p:txBody>
          <a:bodyPr/>
          <a:lstStyle/>
          <a:p>
            <a:r>
              <a:rPr lang="en-FR" dirty="0"/>
              <a:t>Primitive-based representations </a:t>
            </a:r>
            <a:r>
              <a:rPr lang="en-US" dirty="0"/>
              <a:t>– A long history</a:t>
            </a:r>
            <a:endParaRPr lang="en-FR" dirty="0"/>
          </a:p>
        </p:txBody>
      </p:sp>
      <p:sp>
        <p:nvSpPr>
          <p:cNvPr id="4" name="Slide Number Placeholder 3">
            <a:extLst>
              <a:ext uri="{FF2B5EF4-FFF2-40B4-BE49-F238E27FC236}">
                <a16:creationId xmlns:a16="http://schemas.microsoft.com/office/drawing/2014/main" id="{43D4D968-259F-5074-1ED6-98A8CD20CC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dirty="0"/>
          </a:p>
        </p:txBody>
      </p:sp>
      <p:grpSp>
        <p:nvGrpSpPr>
          <p:cNvPr id="19" name="Group 18">
            <a:extLst>
              <a:ext uri="{FF2B5EF4-FFF2-40B4-BE49-F238E27FC236}">
                <a16:creationId xmlns:a16="http://schemas.microsoft.com/office/drawing/2014/main" id="{846565D3-4C85-030F-3AEF-CC4E9A7E55BE}"/>
              </a:ext>
            </a:extLst>
          </p:cNvPr>
          <p:cNvGrpSpPr/>
          <p:nvPr/>
        </p:nvGrpSpPr>
        <p:grpSpPr>
          <a:xfrm>
            <a:off x="451982" y="718467"/>
            <a:ext cx="8569176" cy="1663486"/>
            <a:chOff x="451982" y="718467"/>
            <a:chExt cx="8569176" cy="1663486"/>
          </a:xfrm>
        </p:grpSpPr>
        <p:grpSp>
          <p:nvGrpSpPr>
            <p:cNvPr id="5" name="Group 4">
              <a:extLst>
                <a:ext uri="{FF2B5EF4-FFF2-40B4-BE49-F238E27FC236}">
                  <a16:creationId xmlns:a16="http://schemas.microsoft.com/office/drawing/2014/main" id="{92657DBD-47CF-E9B3-45D1-252863FBA018}"/>
                </a:ext>
              </a:extLst>
            </p:cNvPr>
            <p:cNvGrpSpPr/>
            <p:nvPr/>
          </p:nvGrpSpPr>
          <p:grpSpPr>
            <a:xfrm>
              <a:off x="4553671" y="724007"/>
              <a:ext cx="4374203" cy="1332000"/>
              <a:chOff x="442567" y="1132522"/>
              <a:chExt cx="4374203" cy="1332000"/>
            </a:xfrm>
          </p:grpSpPr>
          <p:pic>
            <p:nvPicPr>
              <p:cNvPr id="6" name="Picture 5" descr="A picture containing text&#10;&#10;Description automatically generated">
                <a:extLst>
                  <a:ext uri="{FF2B5EF4-FFF2-40B4-BE49-F238E27FC236}">
                    <a16:creationId xmlns:a16="http://schemas.microsoft.com/office/drawing/2014/main" id="{1DA791E1-6BAB-9040-2018-5EED5989A629}"/>
                  </a:ext>
                </a:extLst>
              </p:cNvPr>
              <p:cNvPicPr>
                <a:picLocks noChangeAspect="1"/>
              </p:cNvPicPr>
              <p:nvPr/>
            </p:nvPicPr>
            <p:blipFill>
              <a:blip r:embed="rId3"/>
              <a:stretch>
                <a:fillRect/>
              </a:stretch>
            </p:blipFill>
            <p:spPr>
              <a:xfrm>
                <a:off x="442567" y="1145270"/>
                <a:ext cx="2877102" cy="1306238"/>
              </a:xfrm>
              <a:prstGeom prst="rect">
                <a:avLst/>
              </a:prstGeom>
            </p:spPr>
          </p:pic>
          <p:pic>
            <p:nvPicPr>
              <p:cNvPr id="7" name="Picture 6" descr="Diagram, engineering drawing&#10;&#10;Description automatically generated">
                <a:extLst>
                  <a:ext uri="{FF2B5EF4-FFF2-40B4-BE49-F238E27FC236}">
                    <a16:creationId xmlns:a16="http://schemas.microsoft.com/office/drawing/2014/main" id="{0DC9DB60-A418-05D9-790F-B4DAAF994387}"/>
                  </a:ext>
                </a:extLst>
              </p:cNvPr>
              <p:cNvPicPr>
                <a:picLocks noChangeAspect="1"/>
              </p:cNvPicPr>
              <p:nvPr/>
            </p:nvPicPr>
            <p:blipFill>
              <a:blip r:embed="rId4"/>
              <a:stretch>
                <a:fillRect/>
              </a:stretch>
            </p:blipFill>
            <p:spPr>
              <a:xfrm>
                <a:off x="3424474" y="1132522"/>
                <a:ext cx="1392296" cy="1332000"/>
              </a:xfrm>
              <a:prstGeom prst="rect">
                <a:avLst/>
              </a:prstGeom>
            </p:spPr>
          </p:pic>
        </p:grpSp>
        <p:sp>
          <p:nvSpPr>
            <p:cNvPr id="8" name="TextBox 7">
              <a:extLst>
                <a:ext uri="{FF2B5EF4-FFF2-40B4-BE49-F238E27FC236}">
                  <a16:creationId xmlns:a16="http://schemas.microsoft.com/office/drawing/2014/main" id="{D275660F-67EA-685C-D26D-33C0E0DBF71A}"/>
                </a:ext>
              </a:extLst>
            </p:cNvPr>
            <p:cNvSpPr txBox="1"/>
            <p:nvPr/>
          </p:nvSpPr>
          <p:spPr>
            <a:xfrm>
              <a:off x="4796463" y="2012621"/>
              <a:ext cx="941622" cy="369332"/>
            </a:xfrm>
            <a:prstGeom prst="rect">
              <a:avLst/>
            </a:prstGeom>
            <a:noFill/>
          </p:spPr>
          <p:txBody>
            <a:bodyPr wrap="square" rtlCol="0">
              <a:spAutoFit/>
            </a:bodyPr>
            <a:lstStyle/>
            <a:p>
              <a:pPr algn="ctr"/>
              <a:r>
                <a:rPr lang="en-US" sz="1800" dirty="0">
                  <a:solidFill>
                    <a:schemeClr val="bg2"/>
                  </a:solidFill>
                </a:rPr>
                <a:t>Input</a:t>
              </a:r>
              <a:endParaRPr lang="en-US" sz="1800" dirty="0">
                <a:solidFill>
                  <a:schemeClr val="tx1"/>
                </a:solidFill>
              </a:endParaRPr>
            </a:p>
          </p:txBody>
        </p:sp>
        <p:sp>
          <p:nvSpPr>
            <p:cNvPr id="9" name="TextBox 8">
              <a:extLst>
                <a:ext uri="{FF2B5EF4-FFF2-40B4-BE49-F238E27FC236}">
                  <a16:creationId xmlns:a16="http://schemas.microsoft.com/office/drawing/2014/main" id="{3DCAFFE9-5996-7D02-DA22-E777980B4D2C}"/>
                </a:ext>
              </a:extLst>
            </p:cNvPr>
            <p:cNvSpPr txBox="1"/>
            <p:nvPr/>
          </p:nvSpPr>
          <p:spPr>
            <a:xfrm>
              <a:off x="6141616" y="2012621"/>
              <a:ext cx="1209237" cy="369332"/>
            </a:xfrm>
            <a:prstGeom prst="rect">
              <a:avLst/>
            </a:prstGeom>
            <a:noFill/>
          </p:spPr>
          <p:txBody>
            <a:bodyPr wrap="square" rtlCol="0">
              <a:spAutoFit/>
            </a:bodyPr>
            <a:lstStyle/>
            <a:p>
              <a:pPr algn="ctr"/>
              <a:r>
                <a:rPr lang="en-US" sz="1800" dirty="0">
                  <a:solidFill>
                    <a:schemeClr val="bg2"/>
                  </a:solidFill>
                </a:rPr>
                <a:t>2D lines</a:t>
              </a:r>
              <a:endParaRPr lang="en-US" sz="1800" dirty="0">
                <a:solidFill>
                  <a:schemeClr val="tx1"/>
                </a:solidFill>
              </a:endParaRPr>
            </a:p>
          </p:txBody>
        </p:sp>
        <p:sp>
          <p:nvSpPr>
            <p:cNvPr id="10" name="TextBox 9">
              <a:extLst>
                <a:ext uri="{FF2B5EF4-FFF2-40B4-BE49-F238E27FC236}">
                  <a16:creationId xmlns:a16="http://schemas.microsoft.com/office/drawing/2014/main" id="{BD31D26D-2998-0264-6CE4-AA204D5815C5}"/>
                </a:ext>
              </a:extLst>
            </p:cNvPr>
            <p:cNvSpPr txBox="1"/>
            <p:nvPr/>
          </p:nvSpPr>
          <p:spPr>
            <a:xfrm>
              <a:off x="7502023" y="2002682"/>
              <a:ext cx="1519135" cy="369332"/>
            </a:xfrm>
            <a:prstGeom prst="rect">
              <a:avLst/>
            </a:prstGeom>
            <a:noFill/>
          </p:spPr>
          <p:txBody>
            <a:bodyPr wrap="square" rtlCol="0">
              <a:spAutoFit/>
            </a:bodyPr>
            <a:lstStyle/>
            <a:p>
              <a:pPr algn="ctr"/>
              <a:r>
                <a:rPr lang="en-US" sz="1800" dirty="0">
                  <a:solidFill>
                    <a:schemeClr val="bg2"/>
                  </a:solidFill>
                </a:rPr>
                <a:t>Rotated view</a:t>
              </a:r>
              <a:endParaRPr lang="en-US" sz="1800" dirty="0">
                <a:solidFill>
                  <a:schemeClr val="tx1"/>
                </a:solidFill>
              </a:endParaRPr>
            </a:p>
          </p:txBody>
        </p:sp>
        <p:sp>
          <p:nvSpPr>
            <p:cNvPr id="11" name="TextBox 10">
              <a:extLst>
                <a:ext uri="{FF2B5EF4-FFF2-40B4-BE49-F238E27FC236}">
                  <a16:creationId xmlns:a16="http://schemas.microsoft.com/office/drawing/2014/main" id="{45F7433F-371C-B0C1-FD88-56ABFBCA0088}"/>
                </a:ext>
              </a:extLst>
            </p:cNvPr>
            <p:cNvSpPr txBox="1"/>
            <p:nvPr/>
          </p:nvSpPr>
          <p:spPr>
            <a:xfrm>
              <a:off x="451982" y="718467"/>
              <a:ext cx="3996884" cy="1323439"/>
            </a:xfrm>
            <a:prstGeom prst="rect">
              <a:avLst/>
            </a:prstGeom>
            <a:noFill/>
          </p:spPr>
          <p:txBody>
            <a:bodyPr wrap="square" rtlCol="0">
              <a:spAutoFit/>
            </a:bodyPr>
            <a:lstStyle/>
            <a:p>
              <a:pPr algn="ctr"/>
              <a:endParaRPr lang="en-US" sz="2000" dirty="0">
                <a:solidFill>
                  <a:schemeClr val="accent2"/>
                </a:solidFill>
              </a:endParaRPr>
            </a:p>
            <a:p>
              <a:pPr algn="ctr"/>
              <a:r>
                <a:rPr lang="en-US" sz="2000" dirty="0">
                  <a:solidFill>
                    <a:schemeClr val="accent2"/>
                  </a:solidFill>
                </a:rPr>
                <a:t>Blocks World,</a:t>
              </a:r>
            </a:p>
            <a:p>
              <a:pPr algn="ctr"/>
              <a:r>
                <a:rPr lang="en-US" sz="2000" dirty="0">
                  <a:solidFill>
                    <a:schemeClr val="accent2"/>
                  </a:solidFill>
                </a:rPr>
                <a:t>Larry Roberts PhD thesis 1963</a:t>
              </a:r>
            </a:p>
            <a:p>
              <a:pPr algn="ctr"/>
              <a:endParaRPr lang="en-US" sz="2000" dirty="0">
                <a:solidFill>
                  <a:schemeClr val="accent2"/>
                </a:solidFill>
              </a:endParaRPr>
            </a:p>
          </p:txBody>
        </p:sp>
      </p:grpSp>
      <p:pic>
        <p:nvPicPr>
          <p:cNvPr id="2050" name="Picture 2">
            <a:extLst>
              <a:ext uri="{FF2B5EF4-FFF2-40B4-BE49-F238E27FC236}">
                <a16:creationId xmlns:a16="http://schemas.microsoft.com/office/drawing/2014/main" id="{19C54676-161E-51EC-2548-09F458B061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437" y="2529104"/>
            <a:ext cx="1808946" cy="185942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B1934BB6-9E81-90E3-28C1-12A739072B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660" y="2091519"/>
            <a:ext cx="1877972" cy="13126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A681FB6-964D-2192-1F2F-7626B077F5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4618" y="2635422"/>
            <a:ext cx="2740383" cy="169877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63A00489-C28A-BEF3-AAF9-FF6ACA10B3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20275" y="-4335463"/>
            <a:ext cx="4203700" cy="21844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217FA500-260F-9BF1-3DD8-0A88A268E2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313" y="3376110"/>
            <a:ext cx="2016666" cy="104793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2F123DA-CA44-FBBF-2B57-8C2AC2673693}"/>
              </a:ext>
            </a:extLst>
          </p:cNvPr>
          <p:cNvSpPr txBox="1"/>
          <p:nvPr/>
        </p:nvSpPr>
        <p:spPr>
          <a:xfrm>
            <a:off x="167895" y="4509328"/>
            <a:ext cx="3011503" cy="338554"/>
          </a:xfrm>
          <a:prstGeom prst="rect">
            <a:avLst/>
          </a:prstGeom>
          <a:noFill/>
        </p:spPr>
        <p:txBody>
          <a:bodyPr wrap="square" rtlCol="0">
            <a:spAutoFit/>
          </a:bodyPr>
          <a:lstStyle/>
          <a:p>
            <a:pPr algn="ctr"/>
            <a:r>
              <a:rPr lang="en-FR" sz="1600" dirty="0">
                <a:solidFill>
                  <a:schemeClr val="accent2"/>
                </a:solidFill>
              </a:rPr>
              <a:t>Shape abstraction, CVPR 2018</a:t>
            </a:r>
          </a:p>
        </p:txBody>
      </p:sp>
      <p:sp>
        <p:nvSpPr>
          <p:cNvPr id="13" name="TextBox 12">
            <a:extLst>
              <a:ext uri="{FF2B5EF4-FFF2-40B4-BE49-F238E27FC236}">
                <a16:creationId xmlns:a16="http://schemas.microsoft.com/office/drawing/2014/main" id="{CDC21C3A-CC5E-8FFF-6E66-A40B686A82E8}"/>
              </a:ext>
            </a:extLst>
          </p:cNvPr>
          <p:cNvSpPr txBox="1"/>
          <p:nvPr/>
        </p:nvSpPr>
        <p:spPr>
          <a:xfrm>
            <a:off x="3436854" y="4509328"/>
            <a:ext cx="1942112" cy="338554"/>
          </a:xfrm>
          <a:prstGeom prst="rect">
            <a:avLst/>
          </a:prstGeom>
          <a:noFill/>
        </p:spPr>
        <p:txBody>
          <a:bodyPr wrap="square" rtlCol="0">
            <a:spAutoFit/>
          </a:bodyPr>
          <a:lstStyle/>
          <a:p>
            <a:pPr algn="ctr"/>
            <a:r>
              <a:rPr lang="en-FR" sz="1600" dirty="0">
                <a:solidFill>
                  <a:schemeClr val="accent2"/>
                </a:solidFill>
              </a:rPr>
              <a:t>EMS, CVPR 2022</a:t>
            </a:r>
          </a:p>
        </p:txBody>
      </p:sp>
      <p:sp>
        <p:nvSpPr>
          <p:cNvPr id="14" name="TextBox 13">
            <a:extLst>
              <a:ext uri="{FF2B5EF4-FFF2-40B4-BE49-F238E27FC236}">
                <a16:creationId xmlns:a16="http://schemas.microsoft.com/office/drawing/2014/main" id="{D6715363-D130-5BFA-64FB-0349D5C5C557}"/>
              </a:ext>
            </a:extLst>
          </p:cNvPr>
          <p:cNvSpPr txBox="1"/>
          <p:nvPr/>
        </p:nvSpPr>
        <p:spPr>
          <a:xfrm>
            <a:off x="6243753" y="4510279"/>
            <a:ext cx="1942112" cy="338554"/>
          </a:xfrm>
          <a:prstGeom prst="rect">
            <a:avLst/>
          </a:prstGeom>
          <a:noFill/>
        </p:spPr>
        <p:txBody>
          <a:bodyPr wrap="square" rtlCol="0">
            <a:spAutoFit/>
          </a:bodyPr>
          <a:lstStyle/>
          <a:p>
            <a:pPr algn="ctr"/>
            <a:r>
              <a:rPr lang="en-FR" sz="1600" dirty="0">
                <a:solidFill>
                  <a:schemeClr val="accent2"/>
                </a:solidFill>
              </a:rPr>
              <a:t>MBF, ECCV 2022</a:t>
            </a:r>
          </a:p>
        </p:txBody>
      </p:sp>
    </p:spTree>
    <p:extLst>
      <p:ext uri="{BB962C8B-B14F-4D97-AF65-F5344CB8AC3E}">
        <p14:creationId xmlns:p14="http://schemas.microsoft.com/office/powerpoint/2010/main" val="3326140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C78A-33EA-CFB6-3C5C-56C465BE7E07}"/>
              </a:ext>
            </a:extLst>
          </p:cNvPr>
          <p:cNvSpPr>
            <a:spLocks noGrp="1"/>
          </p:cNvSpPr>
          <p:nvPr>
            <p:ph type="title"/>
          </p:nvPr>
        </p:nvSpPr>
        <p:spPr/>
        <p:txBody>
          <a:bodyPr/>
          <a:lstStyle/>
          <a:p>
            <a:r>
              <a:rPr lang="en-FR" dirty="0"/>
              <a:t>Differentiable Blocks World</a:t>
            </a:r>
          </a:p>
        </p:txBody>
      </p:sp>
      <p:sp>
        <p:nvSpPr>
          <p:cNvPr id="4" name="Slide Number Placeholder 3">
            <a:extLst>
              <a:ext uri="{FF2B5EF4-FFF2-40B4-BE49-F238E27FC236}">
                <a16:creationId xmlns:a16="http://schemas.microsoft.com/office/drawing/2014/main" id="{6ABEAD21-BA2B-38D5-CB83-A2CF80892D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dirty="0"/>
          </a:p>
        </p:txBody>
      </p:sp>
      <p:pic>
        <p:nvPicPr>
          <p:cNvPr id="1026" name="Picture 2">
            <a:extLst>
              <a:ext uri="{FF2B5EF4-FFF2-40B4-BE49-F238E27FC236}">
                <a16:creationId xmlns:a16="http://schemas.microsoft.com/office/drawing/2014/main" id="{FCFCBC3E-3841-A0A5-81BE-FBB89B9BB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40" y="911248"/>
            <a:ext cx="8951119" cy="2136769"/>
          </a:xfrm>
          <a:prstGeom prst="rect">
            <a:avLst/>
          </a:prstGeom>
          <a:noFill/>
          <a:extLst>
            <a:ext uri="{909E8E84-426E-40DD-AFC4-6F175D3DCCD1}">
              <a14:hiddenFill xmlns:a14="http://schemas.microsoft.com/office/drawing/2010/main">
                <a:solidFill>
                  <a:srgbClr val="FFFFFF"/>
                </a:solidFill>
              </a14:hiddenFill>
            </a:ext>
          </a:extLst>
        </p:spPr>
      </p:pic>
      <p:pic>
        <p:nvPicPr>
          <p:cNvPr id="3" name="teaser" descr="teaser">
            <a:hlinkClick r:id="" action="ppaction://media"/>
            <a:extLst>
              <a:ext uri="{FF2B5EF4-FFF2-40B4-BE49-F238E27FC236}">
                <a16:creationId xmlns:a16="http://schemas.microsoft.com/office/drawing/2014/main" id="{A21995B0-F415-52AA-C8D1-22E86A90548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12110" y="3319645"/>
            <a:ext cx="6319780" cy="1579945"/>
          </a:xfrm>
          <a:prstGeom prst="rect">
            <a:avLst/>
          </a:prstGeom>
        </p:spPr>
      </p:pic>
    </p:spTree>
    <p:extLst>
      <p:ext uri="{BB962C8B-B14F-4D97-AF65-F5344CB8AC3E}">
        <p14:creationId xmlns:p14="http://schemas.microsoft.com/office/powerpoint/2010/main" val="196603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5DC31-62BE-57F3-177A-09C0E1ED3B07}"/>
              </a:ext>
            </a:extLst>
          </p:cNvPr>
          <p:cNvSpPr>
            <a:spLocks noGrp="1"/>
          </p:cNvSpPr>
          <p:nvPr>
            <p:ph type="title"/>
          </p:nvPr>
        </p:nvSpPr>
        <p:spPr/>
        <p:txBody>
          <a:bodyPr/>
          <a:lstStyle/>
          <a:p>
            <a:r>
              <a:rPr lang="en-FR" dirty="0"/>
              <a:t>DBW - Pipeline overview</a:t>
            </a:r>
          </a:p>
        </p:txBody>
      </p:sp>
      <p:sp>
        <p:nvSpPr>
          <p:cNvPr id="4" name="Slide Number Placeholder 3">
            <a:extLst>
              <a:ext uri="{FF2B5EF4-FFF2-40B4-BE49-F238E27FC236}">
                <a16:creationId xmlns:a16="http://schemas.microsoft.com/office/drawing/2014/main" id="{DD4651D1-5944-CD41-795A-E0B8CCF986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dirty="0"/>
          </a:p>
        </p:txBody>
      </p:sp>
      <p:pic>
        <p:nvPicPr>
          <p:cNvPr id="5" name="Picture 4" descr="A picture containing text, screenshot&#10;&#10;Description automatically generated">
            <a:extLst>
              <a:ext uri="{FF2B5EF4-FFF2-40B4-BE49-F238E27FC236}">
                <a16:creationId xmlns:a16="http://schemas.microsoft.com/office/drawing/2014/main" id="{4EBC7B25-DB3B-7897-3133-4CD240F540BB}"/>
              </a:ext>
            </a:extLst>
          </p:cNvPr>
          <p:cNvPicPr>
            <a:picLocks noChangeAspect="1"/>
          </p:cNvPicPr>
          <p:nvPr/>
        </p:nvPicPr>
        <p:blipFill rotWithShape="1">
          <a:blip r:embed="rId7"/>
          <a:srcRect r="6801"/>
          <a:stretch/>
        </p:blipFill>
        <p:spPr>
          <a:xfrm>
            <a:off x="3485735" y="682465"/>
            <a:ext cx="4779624" cy="2128631"/>
          </a:xfrm>
          <a:prstGeom prst="rect">
            <a:avLst/>
          </a:prstGeom>
        </p:spPr>
      </p:pic>
      <p:pic>
        <p:nvPicPr>
          <p:cNvPr id="7" name="Picture 6" descr="A close-up of a ground&#10;&#10;Description automatically generated with low confidence">
            <a:extLst>
              <a:ext uri="{FF2B5EF4-FFF2-40B4-BE49-F238E27FC236}">
                <a16:creationId xmlns:a16="http://schemas.microsoft.com/office/drawing/2014/main" id="{CA0B2772-D406-F3E9-B47C-A393A9979C7A}"/>
              </a:ext>
            </a:extLst>
          </p:cNvPr>
          <p:cNvPicPr>
            <a:picLocks noChangeAspect="1"/>
          </p:cNvPicPr>
          <p:nvPr/>
        </p:nvPicPr>
        <p:blipFill>
          <a:blip r:embed="rId8"/>
          <a:stretch>
            <a:fillRect/>
          </a:stretch>
        </p:blipFill>
        <p:spPr>
          <a:xfrm>
            <a:off x="1326830" y="2830533"/>
            <a:ext cx="2247936" cy="2029484"/>
          </a:xfrm>
          <a:prstGeom prst="rect">
            <a:avLst/>
          </a:prstGeom>
        </p:spPr>
      </p:pic>
      <p:pic>
        <p:nvPicPr>
          <p:cNvPr id="9" name="Picture 8" descr="A picture containing text, screenshot&#10;&#10;Description automatically generated">
            <a:extLst>
              <a:ext uri="{FF2B5EF4-FFF2-40B4-BE49-F238E27FC236}">
                <a16:creationId xmlns:a16="http://schemas.microsoft.com/office/drawing/2014/main" id="{D1A1423D-1839-A4D1-1B3D-39E94C40BCC0}"/>
              </a:ext>
            </a:extLst>
          </p:cNvPr>
          <p:cNvPicPr>
            <a:picLocks noChangeAspect="1"/>
          </p:cNvPicPr>
          <p:nvPr/>
        </p:nvPicPr>
        <p:blipFill>
          <a:blip r:embed="rId9"/>
          <a:stretch>
            <a:fillRect/>
          </a:stretch>
        </p:blipFill>
        <p:spPr>
          <a:xfrm>
            <a:off x="1326830" y="639620"/>
            <a:ext cx="2247936" cy="2171476"/>
          </a:xfrm>
          <a:prstGeom prst="rect">
            <a:avLst/>
          </a:prstGeom>
        </p:spPr>
      </p:pic>
      <p:pic>
        <p:nvPicPr>
          <p:cNvPr id="15" name="2_rec_traj" descr="2_rec_traj">
            <a:hlinkClick r:id="" action="ppaction://media"/>
            <a:extLst>
              <a:ext uri="{FF2B5EF4-FFF2-40B4-BE49-F238E27FC236}">
                <a16:creationId xmlns:a16="http://schemas.microsoft.com/office/drawing/2014/main" id="{4366FA2C-9EDA-F397-4D1F-3A17CDC44DF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056462" y="3262039"/>
            <a:ext cx="2047533" cy="1535650"/>
          </a:xfrm>
          <a:prstGeom prst="rect">
            <a:avLst/>
          </a:prstGeom>
        </p:spPr>
      </p:pic>
      <p:sp>
        <p:nvSpPr>
          <p:cNvPr id="16" name="TextBox 15">
            <a:extLst>
              <a:ext uri="{FF2B5EF4-FFF2-40B4-BE49-F238E27FC236}">
                <a16:creationId xmlns:a16="http://schemas.microsoft.com/office/drawing/2014/main" id="{F567F484-027C-C4D8-83BF-706226ECA2E8}"/>
              </a:ext>
            </a:extLst>
          </p:cNvPr>
          <p:cNvSpPr txBox="1"/>
          <p:nvPr/>
        </p:nvSpPr>
        <p:spPr>
          <a:xfrm>
            <a:off x="3802900" y="2932465"/>
            <a:ext cx="2203855" cy="307777"/>
          </a:xfrm>
          <a:prstGeom prst="rect">
            <a:avLst/>
          </a:prstGeom>
          <a:noFill/>
        </p:spPr>
        <p:txBody>
          <a:bodyPr wrap="square" rtlCol="0">
            <a:spAutoFit/>
          </a:bodyPr>
          <a:lstStyle/>
          <a:p>
            <a:pPr algn="ctr"/>
            <a:r>
              <a:rPr lang="en-FR" b="1" dirty="0"/>
              <a:t>Optimization evolution</a:t>
            </a:r>
          </a:p>
        </p:txBody>
      </p:sp>
      <p:sp>
        <p:nvSpPr>
          <p:cNvPr id="18" name="TextBox 17">
            <a:extLst>
              <a:ext uri="{FF2B5EF4-FFF2-40B4-BE49-F238E27FC236}">
                <a16:creationId xmlns:a16="http://schemas.microsoft.com/office/drawing/2014/main" id="{AD161571-1AC0-075C-DDCD-6FDFA4B044ED}"/>
              </a:ext>
            </a:extLst>
          </p:cNvPr>
          <p:cNvSpPr txBox="1"/>
          <p:nvPr/>
        </p:nvSpPr>
        <p:spPr>
          <a:xfrm>
            <a:off x="6086985" y="2932465"/>
            <a:ext cx="1986486" cy="307777"/>
          </a:xfrm>
          <a:prstGeom prst="rect">
            <a:avLst/>
          </a:prstGeom>
          <a:noFill/>
        </p:spPr>
        <p:txBody>
          <a:bodyPr wrap="square" rtlCol="0">
            <a:spAutoFit/>
          </a:bodyPr>
          <a:lstStyle/>
          <a:p>
            <a:pPr algn="ctr"/>
            <a:r>
              <a:rPr lang="en-FR" b="1" dirty="0"/>
              <a:t>View synthesis</a:t>
            </a:r>
          </a:p>
        </p:txBody>
      </p:sp>
      <p:pic>
        <p:nvPicPr>
          <p:cNvPr id="3" name="evo_slow" descr="evo_slow">
            <a:hlinkClick r:id="" action="ppaction://media"/>
            <a:extLst>
              <a:ext uri="{FF2B5EF4-FFF2-40B4-BE49-F238E27FC236}">
                <a16:creationId xmlns:a16="http://schemas.microsoft.com/office/drawing/2014/main" id="{8C0713E6-5761-055A-F758-F181B7808E60}"/>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3876075" y="3262040"/>
            <a:ext cx="2047533" cy="1535650"/>
          </a:xfrm>
          <a:prstGeom prst="rect">
            <a:avLst/>
          </a:prstGeom>
        </p:spPr>
      </p:pic>
    </p:spTree>
    <p:extLst>
      <p:ext uri="{BB962C8B-B14F-4D97-AF65-F5344CB8AC3E}">
        <p14:creationId xmlns:p14="http://schemas.microsoft.com/office/powerpoint/2010/main" val="392477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5"/>
                </p:tgtEl>
              </p:cMediaNode>
            </p:video>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
                                        </p:tgtEl>
                                      </p:cBhvr>
                                    </p:cmd>
                                  </p:childTnLst>
                                </p:cTn>
                              </p:par>
                            </p:childTnLst>
                          </p:cTn>
                        </p:par>
                      </p:childTnLst>
                    </p:cTn>
                  </p:par>
                </p:childTnLst>
              </p:cTn>
              <p:nextCondLst>
                <p:cond evt="onClick" delay="0">
                  <p:tgtEl>
                    <p:spTgt spid="15"/>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4F0D0-50A5-1EA0-E5FE-7D00C25CB637}"/>
              </a:ext>
            </a:extLst>
          </p:cNvPr>
          <p:cNvSpPr>
            <a:spLocks noGrp="1"/>
          </p:cNvSpPr>
          <p:nvPr>
            <p:ph type="title"/>
          </p:nvPr>
        </p:nvSpPr>
        <p:spPr/>
        <p:txBody>
          <a:bodyPr/>
          <a:lstStyle/>
          <a:p>
            <a:r>
              <a:rPr lang="en-FR" dirty="0"/>
              <a:t>DBW </a:t>
            </a:r>
            <a:r>
              <a:rPr lang="fr-FR" dirty="0"/>
              <a:t>–</a:t>
            </a:r>
            <a:r>
              <a:rPr lang="en-FR" dirty="0"/>
              <a:t> Optimization process</a:t>
            </a:r>
          </a:p>
        </p:txBody>
      </p:sp>
      <p:sp>
        <p:nvSpPr>
          <p:cNvPr id="4" name="Slide Number Placeholder 3">
            <a:extLst>
              <a:ext uri="{FF2B5EF4-FFF2-40B4-BE49-F238E27FC236}">
                <a16:creationId xmlns:a16="http://schemas.microsoft.com/office/drawing/2014/main" id="{780AAE36-826F-8B9E-2F3A-140D9BE151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dirty="0"/>
          </a:p>
        </p:txBody>
      </p:sp>
      <p:pic>
        <p:nvPicPr>
          <p:cNvPr id="6" name="Picture 5" descr="A picture containing screenshot, collage&#10;&#10;Description automatically generated">
            <a:extLst>
              <a:ext uri="{FF2B5EF4-FFF2-40B4-BE49-F238E27FC236}">
                <a16:creationId xmlns:a16="http://schemas.microsoft.com/office/drawing/2014/main" id="{9B1117D0-CF54-0BC5-1919-079E852F4BEC}"/>
              </a:ext>
            </a:extLst>
          </p:cNvPr>
          <p:cNvPicPr>
            <a:picLocks noChangeAspect="1"/>
          </p:cNvPicPr>
          <p:nvPr/>
        </p:nvPicPr>
        <p:blipFill>
          <a:blip r:embed="rId2"/>
          <a:stretch>
            <a:fillRect/>
          </a:stretch>
        </p:blipFill>
        <p:spPr>
          <a:xfrm>
            <a:off x="286477" y="1148160"/>
            <a:ext cx="8571047" cy="2847181"/>
          </a:xfrm>
          <a:prstGeom prst="rect">
            <a:avLst/>
          </a:prstGeom>
        </p:spPr>
      </p:pic>
    </p:spTree>
    <p:extLst>
      <p:ext uri="{BB962C8B-B14F-4D97-AF65-F5344CB8AC3E}">
        <p14:creationId xmlns:p14="http://schemas.microsoft.com/office/powerpoint/2010/main" val="1133524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5CCB-D06B-F2F3-5D00-1B18F3315EE0}"/>
              </a:ext>
            </a:extLst>
          </p:cNvPr>
          <p:cNvSpPr>
            <a:spLocks noGrp="1"/>
          </p:cNvSpPr>
          <p:nvPr>
            <p:ph type="title"/>
          </p:nvPr>
        </p:nvSpPr>
        <p:spPr/>
        <p:txBody>
          <a:bodyPr/>
          <a:lstStyle/>
          <a:p>
            <a:r>
              <a:rPr lang="en-FR" dirty="0"/>
              <a:t>DBW </a:t>
            </a:r>
            <a:r>
              <a:rPr lang="fr-FR" dirty="0"/>
              <a:t>–</a:t>
            </a:r>
            <a:r>
              <a:rPr lang="en-FR" dirty="0"/>
              <a:t> Quantitative comparison to SOTA</a:t>
            </a:r>
          </a:p>
        </p:txBody>
      </p:sp>
      <p:sp>
        <p:nvSpPr>
          <p:cNvPr id="4" name="Slide Number Placeholder 3">
            <a:extLst>
              <a:ext uri="{FF2B5EF4-FFF2-40B4-BE49-F238E27FC236}">
                <a16:creationId xmlns:a16="http://schemas.microsoft.com/office/drawing/2014/main" id="{3FBB7FB2-5BEF-6653-B47B-2BF0D0FEF7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dirty="0"/>
          </a:p>
        </p:txBody>
      </p:sp>
      <p:pic>
        <p:nvPicPr>
          <p:cNvPr id="6" name="Picture 5" descr="A picture containing text, screenshot, font, number&#10;&#10;Description automatically generated">
            <a:extLst>
              <a:ext uri="{FF2B5EF4-FFF2-40B4-BE49-F238E27FC236}">
                <a16:creationId xmlns:a16="http://schemas.microsoft.com/office/drawing/2014/main" id="{E867F2E4-73AA-937D-7813-51A501542B17}"/>
              </a:ext>
            </a:extLst>
          </p:cNvPr>
          <p:cNvPicPr>
            <a:picLocks noChangeAspect="1"/>
          </p:cNvPicPr>
          <p:nvPr/>
        </p:nvPicPr>
        <p:blipFill>
          <a:blip r:embed="rId2"/>
          <a:stretch>
            <a:fillRect/>
          </a:stretch>
        </p:blipFill>
        <p:spPr>
          <a:xfrm>
            <a:off x="155069" y="1327933"/>
            <a:ext cx="8833863" cy="2487634"/>
          </a:xfrm>
          <a:prstGeom prst="rect">
            <a:avLst/>
          </a:prstGeom>
        </p:spPr>
      </p:pic>
    </p:spTree>
    <p:extLst>
      <p:ext uri="{BB962C8B-B14F-4D97-AF65-F5344CB8AC3E}">
        <p14:creationId xmlns:p14="http://schemas.microsoft.com/office/powerpoint/2010/main" val="176395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262A-75CD-C0DC-7671-29AD13E21708}"/>
              </a:ext>
            </a:extLst>
          </p:cNvPr>
          <p:cNvSpPr>
            <a:spLocks noGrp="1"/>
          </p:cNvSpPr>
          <p:nvPr>
            <p:ph type="title"/>
          </p:nvPr>
        </p:nvSpPr>
        <p:spPr/>
        <p:txBody>
          <a:bodyPr/>
          <a:lstStyle/>
          <a:p>
            <a:r>
              <a:rPr lang="en-FR" dirty="0"/>
              <a:t>Qualitative comparisons</a:t>
            </a:r>
          </a:p>
        </p:txBody>
      </p:sp>
      <p:sp>
        <p:nvSpPr>
          <p:cNvPr id="4" name="Slide Number Placeholder 3">
            <a:extLst>
              <a:ext uri="{FF2B5EF4-FFF2-40B4-BE49-F238E27FC236}">
                <a16:creationId xmlns:a16="http://schemas.microsoft.com/office/drawing/2014/main" id="{A25780CF-3EE8-8A53-6B53-57D262F0F4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dirty="0"/>
          </a:p>
        </p:txBody>
      </p:sp>
      <p:pic>
        <p:nvPicPr>
          <p:cNvPr id="5" name="Picture 4" descr="A collage of different shapes&#10;&#10;Description automatically generated with low confidence">
            <a:extLst>
              <a:ext uri="{FF2B5EF4-FFF2-40B4-BE49-F238E27FC236}">
                <a16:creationId xmlns:a16="http://schemas.microsoft.com/office/drawing/2014/main" id="{AE2570AF-7C2F-E2CF-8B01-57B711E9CA31}"/>
              </a:ext>
            </a:extLst>
          </p:cNvPr>
          <p:cNvPicPr>
            <a:picLocks noChangeAspect="1"/>
          </p:cNvPicPr>
          <p:nvPr/>
        </p:nvPicPr>
        <p:blipFill>
          <a:blip r:embed="rId3"/>
          <a:stretch>
            <a:fillRect/>
          </a:stretch>
        </p:blipFill>
        <p:spPr>
          <a:xfrm>
            <a:off x="495701" y="697372"/>
            <a:ext cx="8152598" cy="4249919"/>
          </a:xfrm>
          <a:prstGeom prst="rect">
            <a:avLst/>
          </a:prstGeom>
        </p:spPr>
      </p:pic>
    </p:spTree>
    <p:extLst>
      <p:ext uri="{BB962C8B-B14F-4D97-AF65-F5344CB8AC3E}">
        <p14:creationId xmlns:p14="http://schemas.microsoft.com/office/powerpoint/2010/main" val="4286264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AEE78-403C-272D-3B82-580E14054506}"/>
              </a:ext>
            </a:extLst>
          </p:cNvPr>
          <p:cNvSpPr>
            <a:spLocks noGrp="1"/>
          </p:cNvSpPr>
          <p:nvPr>
            <p:ph type="title"/>
          </p:nvPr>
        </p:nvSpPr>
        <p:spPr/>
        <p:txBody>
          <a:bodyPr/>
          <a:lstStyle/>
          <a:p>
            <a:r>
              <a:rPr lang="en-FR" dirty="0"/>
              <a:t>Qualitative results for real captures</a:t>
            </a:r>
          </a:p>
        </p:txBody>
      </p:sp>
      <p:sp>
        <p:nvSpPr>
          <p:cNvPr id="4" name="Slide Number Placeholder 3">
            <a:extLst>
              <a:ext uri="{FF2B5EF4-FFF2-40B4-BE49-F238E27FC236}">
                <a16:creationId xmlns:a16="http://schemas.microsoft.com/office/drawing/2014/main" id="{C7120BFB-32AC-DDAF-6C2E-8C46ADC245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dirty="0"/>
          </a:p>
        </p:txBody>
      </p:sp>
      <p:pic>
        <p:nvPicPr>
          <p:cNvPr id="7" name="camera_3" descr="camera_3">
            <a:hlinkClick r:id="" action="ppaction://media"/>
            <a:extLst>
              <a:ext uri="{FF2B5EF4-FFF2-40B4-BE49-F238E27FC236}">
                <a16:creationId xmlns:a16="http://schemas.microsoft.com/office/drawing/2014/main" id="{B93F9488-A86D-2E40-A1DC-7634D3AC22EF}"/>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311700" y="756559"/>
            <a:ext cx="2740025" cy="2082419"/>
          </a:xfrm>
          <a:prstGeom prst="rect">
            <a:avLst/>
          </a:prstGeom>
        </p:spPr>
      </p:pic>
      <p:pic>
        <p:nvPicPr>
          <p:cNvPr id="9" name="view1" descr="view1">
            <a:hlinkClick r:id="" action="ppaction://media"/>
            <a:extLst>
              <a:ext uri="{FF2B5EF4-FFF2-40B4-BE49-F238E27FC236}">
                <a16:creationId xmlns:a16="http://schemas.microsoft.com/office/drawing/2014/main" id="{0C05ECD5-8E77-E608-F850-954174BAAA1B}"/>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3201988" y="756558"/>
            <a:ext cx="2740025" cy="2082419"/>
          </a:xfrm>
          <a:prstGeom prst="rect">
            <a:avLst/>
          </a:prstGeom>
        </p:spPr>
      </p:pic>
      <p:pic>
        <p:nvPicPr>
          <p:cNvPr id="10" name="view2" descr="view2">
            <a:hlinkClick r:id="" action="ppaction://media"/>
            <a:extLst>
              <a:ext uri="{FF2B5EF4-FFF2-40B4-BE49-F238E27FC236}">
                <a16:creationId xmlns:a16="http://schemas.microsoft.com/office/drawing/2014/main" id="{CF985C03-A548-79B8-E02B-CECA26005396}"/>
              </a:ext>
            </a:extLst>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6092277" y="756558"/>
            <a:ext cx="2740025" cy="2082419"/>
          </a:xfrm>
          <a:prstGeom prst="rect">
            <a:avLst/>
          </a:prstGeom>
        </p:spPr>
      </p:pic>
      <p:pic>
        <p:nvPicPr>
          <p:cNvPr id="11" name="view1" descr="view1">
            <a:hlinkClick r:id="" action="ppaction://media"/>
            <a:extLst>
              <a:ext uri="{FF2B5EF4-FFF2-40B4-BE49-F238E27FC236}">
                <a16:creationId xmlns:a16="http://schemas.microsoft.com/office/drawing/2014/main" id="{B943C9B3-2327-4D30-6625-17DFE8FCDEBA}"/>
              </a:ext>
            </a:extLst>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750351" y="3068459"/>
            <a:ext cx="3357415" cy="1902535"/>
          </a:xfrm>
          <a:prstGeom prst="rect">
            <a:avLst/>
          </a:prstGeom>
        </p:spPr>
      </p:pic>
      <p:pic>
        <p:nvPicPr>
          <p:cNvPr id="12" name="view2" descr="view2">
            <a:hlinkClick r:id="" action="ppaction://media"/>
            <a:extLst>
              <a:ext uri="{FF2B5EF4-FFF2-40B4-BE49-F238E27FC236}">
                <a16:creationId xmlns:a16="http://schemas.microsoft.com/office/drawing/2014/main" id="{3DAA9F13-B892-53FB-54A3-4A101320802D}"/>
              </a:ext>
            </a:extLst>
          </p:cNvPr>
          <p:cNvPicPr>
            <a:picLocks noChangeAspect="1"/>
          </p:cNvPicPr>
          <p:nvPr>
            <a:videoFile r:link="rId10"/>
            <p:extLst>
              <p:ext uri="{DAA4B4D4-6D71-4841-9C94-3DE7FCFB9230}">
                <p14:media xmlns:p14="http://schemas.microsoft.com/office/powerpoint/2010/main" r:embed="rId9"/>
              </p:ext>
            </p:extLst>
          </p:nvPr>
        </p:nvPicPr>
        <p:blipFill>
          <a:blip r:embed="rId17"/>
          <a:stretch>
            <a:fillRect/>
          </a:stretch>
        </p:blipFill>
        <p:spPr>
          <a:xfrm>
            <a:off x="4586068" y="3068459"/>
            <a:ext cx="3357415" cy="1902535"/>
          </a:xfrm>
          <a:prstGeom prst="rect">
            <a:avLst/>
          </a:prstGeom>
        </p:spPr>
      </p:pic>
    </p:spTree>
    <p:extLst>
      <p:ext uri="{BB962C8B-B14F-4D97-AF65-F5344CB8AC3E}">
        <p14:creationId xmlns:p14="http://schemas.microsoft.com/office/powerpoint/2010/main" val="296247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7"/>
                                        </p:tgtEl>
                                      </p:cBhvr>
                                    </p:cmd>
                                  </p:childTnLst>
                                </p:cTn>
                              </p:par>
                              <p:par>
                                <p:cTn id="7" presetID="1" presetClass="mediacall" presetSubtype="0" fill="hold" nodeType="withEffect">
                                  <p:stCondLst>
                                    <p:cond delay="0"/>
                                  </p:stCondLst>
                                  <p:childTnLst>
                                    <p:cmd type="call" cmd="playFrom(0.0)">
                                      <p:cBhvr>
                                        <p:cTn id="8" dur="10000" fill="hold"/>
                                        <p:tgtEl>
                                          <p:spTgt spid="9"/>
                                        </p:tgtEl>
                                      </p:cBhvr>
                                    </p:cmd>
                                  </p:childTnLst>
                                </p:cTn>
                              </p:par>
                              <p:par>
                                <p:cTn id="9" presetID="1" presetClass="mediacall" presetSubtype="0" fill="hold" nodeType="withEffect">
                                  <p:stCondLst>
                                    <p:cond delay="0"/>
                                  </p:stCondLst>
                                  <p:childTnLst>
                                    <p:cmd type="call" cmd="playFrom(0.0)">
                                      <p:cBhvr>
                                        <p:cTn id="10" dur="10000" fill="hold"/>
                                        <p:tgtEl>
                                          <p:spTgt spid="10"/>
                                        </p:tgtEl>
                                      </p:cBhvr>
                                    </p:cmd>
                                  </p:childTnLst>
                                </p:cTn>
                              </p:par>
                              <p:par>
                                <p:cTn id="11" presetID="1" presetClass="mediacall" presetSubtype="0" fill="hold" nodeType="withEffect">
                                  <p:stCondLst>
                                    <p:cond delay="0"/>
                                  </p:stCondLst>
                                  <p:childTnLst>
                                    <p:cmd type="call" cmd="playFrom(0.0)">
                                      <p:cBhvr>
                                        <p:cTn id="12" dur="10000" fill="hold"/>
                                        <p:tgtEl>
                                          <p:spTgt spid="11"/>
                                        </p:tgtEl>
                                      </p:cBhvr>
                                    </p:cmd>
                                  </p:childTnLst>
                                </p:cTn>
                              </p:par>
                              <p:par>
                                <p:cTn id="13" presetID="1" presetClass="mediacall" presetSubtype="0" fill="hold" nodeType="withEffect">
                                  <p:stCondLst>
                                    <p:cond delay="0"/>
                                  </p:stCondLst>
                                  <p:childTnLst>
                                    <p:cmd type="call" cmd="playFrom(0.0)">
                                      <p:cBhvr>
                                        <p:cTn id="14" dur="1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repeatCount="indefinite" fill="hold" display="0">
                  <p:stCondLst>
                    <p:cond delay="indefinite"/>
                  </p:stCondLst>
                </p:cTn>
                <p:tgtEl>
                  <p:spTgt spid="9"/>
                </p:tgtEl>
              </p:cMediaNode>
            </p:video>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9"/>
                                        </p:tgtEl>
                                      </p:cBhvr>
                                    </p:cmd>
                                  </p:childTnLst>
                                </p:cTn>
                              </p:par>
                            </p:childTnLst>
                          </p:cTn>
                        </p:par>
                      </p:childTnLst>
                    </p:cTn>
                  </p:par>
                </p:childTnLst>
              </p:cTn>
              <p:nextCondLst>
                <p:cond evt="onClick" delay="0">
                  <p:tgtEl>
                    <p:spTgt spid="9"/>
                  </p:tgtEl>
                </p:cond>
              </p:nextCondLst>
            </p:seq>
            <p:video>
              <p:cMediaNode vol="80000">
                <p:cTn id="27" repeatCount="indefinite" fill="hold" display="0">
                  <p:stCondLst>
                    <p:cond delay="indefinite"/>
                  </p:stCondLst>
                </p:cTn>
                <p:tgtEl>
                  <p:spTgt spid="10"/>
                </p:tgtEl>
              </p:cMediaNode>
            </p:video>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0"/>
                                        </p:tgtEl>
                                      </p:cBhvr>
                                    </p:cmd>
                                  </p:childTnLst>
                                </p:cTn>
                              </p:par>
                            </p:childTnLst>
                          </p:cTn>
                        </p:par>
                      </p:childTnLst>
                    </p:cTn>
                  </p:par>
                </p:childTnLst>
              </p:cTn>
              <p:nextCondLst>
                <p:cond evt="onClick" delay="0">
                  <p:tgtEl>
                    <p:spTgt spid="10"/>
                  </p:tgtEl>
                </p:cond>
              </p:nextCondLst>
            </p:seq>
            <p:video>
              <p:cMediaNode vol="80000">
                <p:cTn id="33" repeatCount="indefinite" fill="hold" display="0">
                  <p:stCondLst>
                    <p:cond delay="indefinite"/>
                  </p:stCondLst>
                </p:cTn>
                <p:tgtEl>
                  <p:spTgt spid="11"/>
                </p:tgtEl>
              </p:cMediaNode>
            </p:video>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1"/>
                                        </p:tgtEl>
                                      </p:cBhvr>
                                    </p:cmd>
                                  </p:childTnLst>
                                </p:cTn>
                              </p:par>
                            </p:childTnLst>
                          </p:cTn>
                        </p:par>
                      </p:childTnLst>
                    </p:cTn>
                  </p:par>
                </p:childTnLst>
              </p:cTn>
              <p:nextCondLst>
                <p:cond evt="onClick" delay="0">
                  <p:tgtEl>
                    <p:spTgt spid="11"/>
                  </p:tgtEl>
                </p:cond>
              </p:nextCondLst>
            </p:seq>
            <p:video>
              <p:cMediaNode vol="80000">
                <p:cTn id="39" repeatCount="indefinite" fill="hold" display="0">
                  <p:stCondLst>
                    <p:cond delay="indefinite"/>
                  </p:stCondLst>
                </p:cTn>
                <p:tgtEl>
                  <p:spTgt spid="12"/>
                </p:tgtEl>
              </p:cMediaNode>
            </p:video>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Simple Dark">
  <a:themeElements>
    <a:clrScheme name="template perso">
      <a:dk1>
        <a:srgbClr val="1F1F1F"/>
      </a:dk1>
      <a:lt1>
        <a:srgbClr val="FFFFFF"/>
      </a:lt1>
      <a:dk2>
        <a:srgbClr val="1F1F1F"/>
      </a:dk2>
      <a:lt2>
        <a:srgbClr val="1F1F1F"/>
      </a:lt2>
      <a:accent1>
        <a:srgbClr val="3764BE"/>
      </a:accent1>
      <a:accent2>
        <a:srgbClr val="8F8F8F"/>
      </a:accent2>
      <a:accent3>
        <a:srgbClr val="83A1DB"/>
      </a:accent3>
      <a:accent4>
        <a:srgbClr val="000000"/>
      </a:accent4>
      <a:accent5>
        <a:srgbClr val="8F8F8F"/>
      </a:accent5>
      <a:accent6>
        <a:srgbClr val="EEFF41"/>
      </a:accent6>
      <a:hlink>
        <a:srgbClr val="3764BE"/>
      </a:hlink>
      <a:folHlink>
        <a:srgbClr val="83A1D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29548</TotalTime>
  <Words>760</Words>
  <Application>Microsoft Macintosh PowerPoint</Application>
  <PresentationFormat>On-screen Show (16:9)</PresentationFormat>
  <Paragraphs>57</Paragraphs>
  <Slides>10</Slides>
  <Notes>8</Notes>
  <HiddenSlides>0</HiddenSlides>
  <MMClips>14</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10</vt:i4>
      </vt:variant>
    </vt:vector>
  </HeadingPairs>
  <TitlesOfParts>
    <vt:vector size="12" baseType="lpstr">
      <vt:lpstr>Arial</vt:lpstr>
      <vt:lpstr>Simple Dark</vt:lpstr>
      <vt:lpstr>Differentiable Blocks World: Qualitative 3D Decomposition by Rendering Primitives</vt:lpstr>
      <vt:lpstr>Motivation </vt:lpstr>
      <vt:lpstr>Primitive-based representations – A long history</vt:lpstr>
      <vt:lpstr>Differentiable Blocks World</vt:lpstr>
      <vt:lpstr>DBW - Pipeline overview</vt:lpstr>
      <vt:lpstr>DBW – Optimization process</vt:lpstr>
      <vt:lpstr>DBW – Quantitative comparison to SOTA</vt:lpstr>
      <vt:lpstr>Qualitative comparisons</vt:lpstr>
      <vt:lpstr>Qualitative results for real captures</vt:lpstr>
      <vt:lpstr>Applications – Physics-based simulations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Transformation-Invariant Clustering</dc:title>
  <cp:lastModifiedBy>Tom MONNIER</cp:lastModifiedBy>
  <cp:revision>1093</cp:revision>
  <dcterms:modified xsi:type="dcterms:W3CDTF">2023-07-10T15:22:30Z</dcterms:modified>
</cp:coreProperties>
</file>