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9144000" cy="5143500" type="screen16x9"/>
  <p:notesSz cx="6858000" cy="9144000"/>
  <p:embeddedFontLst>
    <p:embeddedFont>
      <p:font typeface="Caveat"/>
      <p:regular r:id="rId72"/>
      <p:bold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9D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3"/>
  </p:normalViewPr>
  <p:slideViewPr>
    <p:cSldViewPr snapToGrid="0">
      <p:cViewPr varScale="1">
        <p:scale>
          <a:sx n="117" d="100"/>
          <a:sy n="117" d="100"/>
        </p:scale>
        <p:origin x="184" y="7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Hi, I am Tom Monnier and I am going to present our work “docExtractor: an off-the-shelf historical document element extraction”.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274da7a5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274da7a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Finally, we released a new public dataset dubbed IlluHisDoc, for the fine evaluation of illustration segmentation.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0ddbfd733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0ddbfd733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Our approach relies on two key elements: a synthetic document generator designed for line-level page segmentation and an improved U-Net like segmentation network with a ResNet backbone. I am now going to detail the generation pipeline.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90ddbfd733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90ddbfd73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Our synthetic document generator is a 3-step pipeline, each of the steps being fully randomized.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0ddbfd733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90ddbfd733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First, we create the background image from a set of empty pages.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90ddbfd733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90ddbfd733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Then we generate the visual content.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0ddbfd733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0ddbfd733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Finally we add noise to the resulting document.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909efd9e27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909efd9e2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the background composition, we collected 177 empty pages that will serve as base. To create various background images, we designed 3 types of augmentations inspired from real practical cases.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0ddbfd733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0ddbfd733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page can first be colorized using a uniform color.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90ddbfd733_0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90ddbfd733_0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It can be duplicated and mirrored resulting in a double page configuration, which is usually the case for manuscripts.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90ddbfd733_0_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90ddbfd733_0_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Finally, it can be pasted on a context image to mimic some natural scanning processes.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0ddbfd7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90ddbfd7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After years of massive digitalization, there are now thousands of historical document scans waiting to be analysed. In the context of a rising interest in digital humanities the need for easy to use and efficient automatic tools has dramatically increased.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90ddbfd733_0_10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90ddbfd733_0_1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Starting from a composed background image, we generate the document content in 2 steps: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90ddbfd733_0_1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90ddbfd733_0_1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first, we draw a random layout in the empty pages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0ddbfd733_0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0ddbfd733_0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Then we generate elements from a defined set of element types and paste them with random margins.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90ddbfd733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90ddbfd733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designed 4 element types frequently observed in real datasets. The image type relies on the Wikiart dataset, a 8 thousand images of drawings and paintings which we think to be more challenging than natural image datasets for page segmentation.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12a3608fb_2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912a3608fb_2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glyph type is an attempt to mimic illuminations found in manuscripts. To generate a glyph, a random letter is drawn and it is rendered using one of the 91 highly decorated fonts we collected.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90ddbfd733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90ddbfd733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last 2 element types are drawings and texts. Both element types involve more complex generation and labeling processes I am going to detail.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12a3608fb_2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912a3608fb_2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we didn’t find any appropriate drawing datasets, we created synthetic ones from random wikipedia images, for example here, a plane.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912a3608fb_2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912a3608fb_2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first apply a line detection algorithm that results in a raw drawing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912a3608fb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912a3608fb_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Then at generation time, we apply image augmentations to get more various drawings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916bb8856b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916bb8856b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the labeling, we chose bounding shapes computed using closing operations as we believe they generalize better than bounding boxes or contours.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908fb8d560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908fb8d56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Document analysis is usually broken down into multiple subproblems depending on the task and the document specificity including handwritten/printed distinction, langage, or degree of degradation.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912a3608fb_2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912a3608fb_2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generate text, we collected more than 400 fonts including handwritten ones and scraped text from wikipedia pages. We defined 5 layout constraints corresponding to different elements, which include parameters such as line length, font size and relative position.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912a3608fb_2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912a3608fb_2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combing these 3 aspects, we can render varied text contents.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12a3608fb_2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12a3608fb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increase the diversity, we apply text augmentations including formatting, text translation, underlining or bounding box addition.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912a3608fb_2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912a3608fb_2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chose to label our text lines using the x-height representation and a border region as shown in cyan and orange.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912a3608fb_2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912a3608fb_2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choice is different from other popular text representations such as baselines or bounding boxes. Indeed, we believe it enables straight forward text line extraction while preventing as much as possible overlapped line labels.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912a3608fb_2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912a3608fb_2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empirically show that x-height representation generalizes much better to unseen data than baselines and that adding border labels dramatically increase performances in both scenarios.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912a3608fb_2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912a3608fb_2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last step of our generation pipeline is to add noise. We implemented 3 types of noise.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90ddbfd733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90ddbfd733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gaussian blur can be applied to the whole image.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0ddbfd733_0_1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0ddbfd733_0_1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Structured noises such as lines or random shapes can be added.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90ddbfd733_0_1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90ddbfd733_0_1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we mimic bleed-through degradation often observed in manuscripts by repeating our content generation step with a very low opacity.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0ddbfd733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0ddbfd733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Recent advances in deep learning enabled the development of powerful generic solutions that can tackle multiple analysis tasks with a same core method. However, it still require training phase specific to each task with appropriate set of manual annotations.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90ddbfd733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90ddbfd733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this generator, we have built a 10 thousand images dataset that we called SynDoc. Here is an example which contains most of the implemented features.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912a3608fb_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912a3608fb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page background has been pasted on a wood context image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912a3608fb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912a3608fb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2 paragraphs in english which are colored and justified.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912a3608fb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912a3608fb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a 3-column table filled with words and numbers.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912a3608fb_2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912a3608fb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title at the bottom has been rendered using an handwritten-like font.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912a3608fb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912a3608fb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also a vertical caption next to the image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912a3608fb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912a3608fb_2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5 floating words are drawn at the top of the page.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912a3608fb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912a3608fb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there is a single image that lies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912a3608fb_2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912a3608fb_2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to a glyph depicting the letter P.</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12a3608fb_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12a3608fb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batch of examples extracted from our SynDoc dataset. Note how diversified the documents are. </a:t>
            </a:r>
            <a:r>
              <a:rPr lang="en">
                <a:solidFill>
                  <a:schemeClr val="dk1"/>
                </a:solidFill>
              </a:rPr>
              <a:t>I am now going to detail our method.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16bb8856b_4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16bb8856b_4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Therefore document analysis systems can still be considered problem-specific, limiting their use in practice and their generalization capacity.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90ddbfd733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90ddbfd733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tackle generic element extraction as a line-level page segmentation task. We used a U-Net with a ResNet-18 backbone optimized with standard cross entropy loss.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916bb8856b_4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916bb8856b_4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made two minor modifications in the raw architecture. We first replaced the max-pooling operation in conv2 as it has been shown to lead to gridding artefacts. And we replaced all bilinear upsampling layers by deconvolutions which give better results for small objects like text lines.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916bb8856b_4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916bb8856b_4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designed a simple and generic post-processing which removes small regions using an area threshold.</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909efd9e27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909efd9e27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evaluated our approach for baseline detection on cBAD datasets and illustration segmentation on Mandragore, Rasm2019 and IlluhisDoc.</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90ddbfd733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90ddbfd733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IlluHisDoc is a new test dataset for a more representative evaluation of illustration segmentation. It includes diverse types of illustrations and documents are uniformly gathered by categories.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916bb8856b_4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916bb8856b_4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baseline detection task, we report results from the popular Tesseract4 as well as concurrent SOTA methods. We can draw two main insights: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909efd9e27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909efd9e27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our off-the-shelf approach, that is the method trained on our synthetic documents only, leads to surprisingly good results ! It outperforms Tesseract4 by a large margin and shows results comparable to the weaker methods trained on real data! This demonstrates that our method solely trained on computer-generated data can generalize well to real and complex data.</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916bb8856b_4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916bb8856b_4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fine tune our method on available training sets, our results are on par with state of the art methods. This is a strong result since these methods typically involve very advanced and specific post-processing steps while ours is very simple and common across all datasets and all element types.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916bb8856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916bb8856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believe our off-the-shelf network can also be used as a strong initialization for fine-tuning.To empirically validate it, we initialized our network with both random parameters and parameters trained on SynDoc, and reported the score obtained when training on varying number of samples.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912a3608fb_2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912a3608fb_2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SynDoc initialization provides much better performances, with large gaps for less than 20 training samples. We believe it is a very valuable result since document annotations are cumbersome and highly time-consuming.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12a3608fb_2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12a3608fb_2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Our goal is to develop a single system for generic element extraction that can directly be applied to unseen datasets with strong performances. Our main idea is to leverage the genericity of synthetic data for robust real data applications. To demonstrate the efficiency of such system, we developed a</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912a3608fb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912a3608fb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illustration segmentation, we compare SynDoc to PubLayNet, a large scale dataset of modern synthetic documents and our segmentation method to Mask RCNN, a detection based approach used in the evaluation of PubLayNet. Two main insights can be drawn: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912a3608fb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912a3608fb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our segmentation approach gives much better results than Mask RCNN on all benchmarks regardless of the training data.</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912a3608fb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912a3608fb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training on our synthetic dataset consistently leads to much better generalization than publaynet. This also shows the huge domain gap between modern and historical documents and emphasizes the value of our synthetic dataset for historical document analysis.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90ddbfd733_0_9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90ddbfd733_0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show some qualitative examples on IlluHisDoc. The green contours correspond to the GT and the red and cyan regions corresponds to predicted illustration and text lines.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9274da7a5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9274da7a5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how precise our segmentations are even on the finer illustrations.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916bb8856b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916bb8856b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demonstrate our approach applicability, we implemented a public web application that automatically annotates visual elements on any document compliant with triple eye F protocole. Here is a quick demo.</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909efd9e27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909efd9e27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a standard Mirador viewer, the user can click on extract button … and fill in a manifest URL to launch the element extraction. From the home window, the user can then look for the corresponding manuscript and select a page to view. The user can toggle annotations and visualize them directly in the viewer. Tags associated to text and images are automatically generated. Annotations are made for all the pages of the documents.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916bb8856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916bb8856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Although our approach can generalize to unseen illustration types (in this case diagrams), performances can be greatly improved by modeling more complex elements and more advanced augmentations. Note that our generation pipeline is specifically designed to easily incorporate new types of elements.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912a3608fb_2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912a3608fb_2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conclude, in this work, we presented docExtractor, a single and ready to use system that leverages synthetic data to efficiently extract text lines and illustrations from real historical documents.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912a3608fb_2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912a3608fb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Code, models and datasets are online. More information are available at our project webpage.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12a3608fb_2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12a3608fb_2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web application where one can browse and select a document … click on a particular page … and view all the generated annotations.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09efd9e27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909efd9e2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would like to highlight 3 main contributions in this work. First, we developed a fast and scalable synthetic document generation pipeline.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912a3608fb_2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912a3608fb_2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Then we introduced a new ready-to-use system for element extraction, that leads to impressive performances on real unseen datasets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800050"/>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 Id="rId1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4.jpg"/><Relationship Id="rId12"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jpg"/><Relationship Id="rId11" Type="http://schemas.openxmlformats.org/officeDocument/2006/relationships/image" Target="../media/image37.jpg"/><Relationship Id="rId5" Type="http://schemas.openxmlformats.org/officeDocument/2006/relationships/image" Target="../media/image22.jpg"/><Relationship Id="rId10" Type="http://schemas.openxmlformats.org/officeDocument/2006/relationships/image" Target="../media/image35.png"/><Relationship Id="rId4" Type="http://schemas.openxmlformats.org/officeDocument/2006/relationships/image" Target="../media/image21.jp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2.jpg"/><Relationship Id="rId4" Type="http://schemas.openxmlformats.org/officeDocument/2006/relationships/image" Target="../media/image5.pn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jpg"/><Relationship Id="rId3" Type="http://schemas.openxmlformats.org/officeDocument/2006/relationships/image" Target="../media/image13.png"/><Relationship Id="rId7" Type="http://schemas.openxmlformats.org/officeDocument/2006/relationships/image" Target="../media/image8.png"/><Relationship Id="rId12"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0.jpg"/><Relationship Id="rId5" Type="http://schemas.openxmlformats.org/officeDocument/2006/relationships/image" Target="../media/image6.png"/><Relationship Id="rId10" Type="http://schemas.openxmlformats.org/officeDocument/2006/relationships/image" Target="../media/image9.jpg"/><Relationship Id="rId4" Type="http://schemas.openxmlformats.org/officeDocument/2006/relationships/image" Target="../media/image5.png"/><Relationship Id="rId9"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jpg"/><Relationship Id="rId3" Type="http://schemas.openxmlformats.org/officeDocument/2006/relationships/image" Target="../media/image13.png"/><Relationship Id="rId7" Type="http://schemas.openxmlformats.org/officeDocument/2006/relationships/image" Target="../media/image8.png"/><Relationship Id="rId12"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0.jpg"/><Relationship Id="rId5" Type="http://schemas.openxmlformats.org/officeDocument/2006/relationships/image" Target="../media/image6.png"/><Relationship Id="rId10" Type="http://schemas.openxmlformats.org/officeDocument/2006/relationships/image" Target="../media/image9.jpg"/><Relationship Id="rId4" Type="http://schemas.openxmlformats.org/officeDocument/2006/relationships/image" Target="../media/image5.png"/><Relationship Id="rId9"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6.png"/><Relationship Id="rId3" Type="http://schemas.openxmlformats.org/officeDocument/2006/relationships/image" Target="../media/image67.png"/><Relationship Id="rId7" Type="http://schemas.openxmlformats.org/officeDocument/2006/relationships/image" Target="../media/image64.png"/><Relationship Id="rId12"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6.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hyperlink" Target="https://enherit.paris.inria.fr" TargetMode="External"/><Relationship Id="rId5" Type="http://schemas.openxmlformats.org/officeDocument/2006/relationships/image" Target="../media/image83.png"/><Relationship Id="rId4" Type="http://schemas.openxmlformats.org/officeDocument/2006/relationships/image" Target="../media/image82.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8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imagine.enpc.fr/~monniert/docExtractor/"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hyperlink" Target="https://enherit.paris.inria.fr" TargetMode="External"/><Relationship Id="rId4" Type="http://schemas.openxmlformats.org/officeDocument/2006/relationships/hyperlink" Target="https://github.com/monniert/docExtractor"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735938"/>
            <a:ext cx="9144000" cy="1574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400">
                <a:solidFill>
                  <a:srgbClr val="000000"/>
                </a:solidFill>
              </a:rPr>
              <a:t>docExtractor: An off-the-shelf </a:t>
            </a:r>
            <a:endParaRPr sz="3400">
              <a:solidFill>
                <a:srgbClr val="000000"/>
              </a:solidFill>
            </a:endParaRPr>
          </a:p>
          <a:p>
            <a:pPr marL="0" lvl="0" indent="0" algn="ctr" rtl="0">
              <a:spcBef>
                <a:spcPts val="0"/>
              </a:spcBef>
              <a:spcAft>
                <a:spcPts val="0"/>
              </a:spcAft>
              <a:buNone/>
            </a:pPr>
            <a:r>
              <a:rPr lang="en" sz="3400">
                <a:solidFill>
                  <a:srgbClr val="000000"/>
                </a:solidFill>
              </a:rPr>
              <a:t>historical document element extraction</a:t>
            </a:r>
            <a:endParaRPr sz="3400">
              <a:solidFill>
                <a:srgbClr val="000000"/>
              </a:solidFill>
            </a:endParaRPr>
          </a:p>
        </p:txBody>
      </p:sp>
      <p:cxnSp>
        <p:nvCxnSpPr>
          <p:cNvPr id="55" name="Google Shape;55;p13"/>
          <p:cNvCxnSpPr/>
          <p:nvPr/>
        </p:nvCxnSpPr>
        <p:spPr>
          <a:xfrm rot="10800000" flipH="1">
            <a:off x="369150" y="2233775"/>
            <a:ext cx="8405700" cy="5100"/>
          </a:xfrm>
          <a:prstGeom prst="straightConnector1">
            <a:avLst/>
          </a:prstGeom>
          <a:noFill/>
          <a:ln w="76200" cap="flat" cmpd="sng">
            <a:solidFill>
              <a:srgbClr val="4C9D96"/>
            </a:solidFill>
            <a:prstDash val="solid"/>
            <a:round/>
            <a:headEnd type="none" w="med" len="med"/>
            <a:tailEnd type="none" w="med" len="med"/>
          </a:ln>
        </p:spPr>
      </p:cxnSp>
      <p:sp>
        <p:nvSpPr>
          <p:cNvPr id="56" name="Google Shape;56;p13"/>
          <p:cNvSpPr txBox="1">
            <a:spLocks noGrp="1"/>
          </p:cNvSpPr>
          <p:nvPr>
            <p:ph type="subTitle" idx="1"/>
          </p:nvPr>
        </p:nvSpPr>
        <p:spPr>
          <a:xfrm>
            <a:off x="287900" y="2624175"/>
            <a:ext cx="8520600" cy="157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a:t>Tom Monnier</a:t>
            </a:r>
            <a:r>
              <a:rPr lang="en" sz="2200"/>
              <a:t> and </a:t>
            </a:r>
            <a:r>
              <a:rPr lang="en" sz="2200" b="1"/>
              <a:t>Mathieu Aubry</a:t>
            </a:r>
            <a:endParaRPr sz="2200" b="1"/>
          </a:p>
          <a:p>
            <a:pPr marL="0" lvl="0" indent="0" algn="ctr" rtl="0">
              <a:spcBef>
                <a:spcPts val="0"/>
              </a:spcBef>
              <a:spcAft>
                <a:spcPts val="0"/>
              </a:spcAft>
              <a:buNone/>
            </a:pPr>
            <a:r>
              <a:rPr lang="en" sz="2200" i="1"/>
              <a:t>LIGM, Ecole des Ponts, Univ Gustave Eiffel, CNRS</a:t>
            </a:r>
            <a:endParaRPr sz="2200" i="1"/>
          </a:p>
          <a:p>
            <a:pPr marL="0" lvl="0" indent="0" algn="ctr" rtl="0">
              <a:spcBef>
                <a:spcPts val="0"/>
              </a:spcBef>
              <a:spcAft>
                <a:spcPts val="0"/>
              </a:spcAft>
              <a:buNone/>
            </a:pPr>
            <a:endParaRPr sz="2400"/>
          </a:p>
        </p:txBody>
      </p:sp>
      <p:sp>
        <p:nvSpPr>
          <p:cNvPr id="57" name="Google Shape;57;p13"/>
          <p:cNvSpPr txBox="1">
            <a:spLocks noGrp="1"/>
          </p:cNvSpPr>
          <p:nvPr>
            <p:ph type="subTitle" idx="1"/>
          </p:nvPr>
        </p:nvSpPr>
        <p:spPr>
          <a:xfrm>
            <a:off x="311700" y="73125"/>
            <a:ext cx="8520600" cy="41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t>International Conference on Frontiers of Handwriting Recognition, 2020</a:t>
            </a:r>
            <a:endParaRPr sz="1700" i="1"/>
          </a:p>
        </p:txBody>
      </p:sp>
      <p:cxnSp>
        <p:nvCxnSpPr>
          <p:cNvPr id="58" name="Google Shape;58;p13"/>
          <p:cNvCxnSpPr/>
          <p:nvPr/>
        </p:nvCxnSpPr>
        <p:spPr>
          <a:xfrm rot="10800000" flipH="1">
            <a:off x="369150" y="785975"/>
            <a:ext cx="8405700" cy="5100"/>
          </a:xfrm>
          <a:prstGeom prst="straightConnector1">
            <a:avLst/>
          </a:prstGeom>
          <a:noFill/>
          <a:ln w="76200" cap="flat" cmpd="sng">
            <a:solidFill>
              <a:srgbClr val="4C9D96"/>
            </a:solidFill>
            <a:prstDash val="solid"/>
            <a:round/>
            <a:headEnd type="none" w="med" len="med"/>
            <a:tailEnd type="none" w="med" len="med"/>
          </a:ln>
        </p:spPr>
      </p:cxnSp>
      <p:pic>
        <p:nvPicPr>
          <p:cNvPr id="59" name="Google Shape;59;p13"/>
          <p:cNvPicPr preferRelativeResize="0"/>
          <p:nvPr/>
        </p:nvPicPr>
        <p:blipFill rotWithShape="1">
          <a:blip r:embed="rId3">
            <a:alphaModFix/>
          </a:blip>
          <a:srcRect r="-180" b="23745"/>
          <a:stretch/>
        </p:blipFill>
        <p:spPr>
          <a:xfrm>
            <a:off x="2569850" y="3525775"/>
            <a:ext cx="1371600" cy="1371600"/>
          </a:xfrm>
          <a:prstGeom prst="ellipse">
            <a:avLst/>
          </a:prstGeom>
          <a:noFill/>
          <a:ln>
            <a:noFill/>
          </a:ln>
        </p:spPr>
      </p:pic>
      <p:pic>
        <p:nvPicPr>
          <p:cNvPr id="60" name="Google Shape;60;p13"/>
          <p:cNvPicPr preferRelativeResize="0"/>
          <p:nvPr/>
        </p:nvPicPr>
        <p:blipFill rotWithShape="1">
          <a:blip r:embed="rId4">
            <a:alphaModFix/>
          </a:blip>
          <a:srcRect t="10928" b="9064"/>
          <a:stretch/>
        </p:blipFill>
        <p:spPr>
          <a:xfrm>
            <a:off x="5212175" y="3524274"/>
            <a:ext cx="1374600" cy="1374600"/>
          </a:xfrm>
          <a:prstGeom prst="ellipse">
            <a:avLst/>
          </a:prstGeom>
          <a:noFill/>
          <a:ln>
            <a:noFill/>
          </a:ln>
        </p:spPr>
      </p:pic>
      <p:pic>
        <p:nvPicPr>
          <p:cNvPr id="61" name="Google Shape;61;p13"/>
          <p:cNvPicPr preferRelativeResize="0"/>
          <p:nvPr/>
        </p:nvPicPr>
        <p:blipFill>
          <a:blip r:embed="rId5">
            <a:alphaModFix/>
          </a:blip>
          <a:stretch>
            <a:fillRect/>
          </a:stretch>
        </p:blipFill>
        <p:spPr>
          <a:xfrm>
            <a:off x="567600" y="4335775"/>
            <a:ext cx="731520" cy="731520"/>
          </a:xfrm>
          <a:prstGeom prst="rect">
            <a:avLst/>
          </a:prstGeom>
          <a:noFill/>
          <a:ln>
            <a:noFill/>
          </a:ln>
        </p:spPr>
      </p:pic>
      <p:pic>
        <p:nvPicPr>
          <p:cNvPr id="62" name="Google Shape;62;p13"/>
          <p:cNvPicPr preferRelativeResize="0"/>
          <p:nvPr/>
        </p:nvPicPr>
        <p:blipFill>
          <a:blip r:embed="rId6">
            <a:alphaModFix/>
          </a:blip>
          <a:stretch>
            <a:fillRect/>
          </a:stretch>
        </p:blipFill>
        <p:spPr>
          <a:xfrm>
            <a:off x="7857500" y="4335775"/>
            <a:ext cx="731520" cy="731520"/>
          </a:xfrm>
          <a:prstGeom prst="rect">
            <a:avLst/>
          </a:prstGeom>
          <a:noFill/>
          <a:ln>
            <a:noFill/>
          </a:ln>
        </p:spPr>
      </p:pic>
      <p:sp>
        <p:nvSpPr>
          <p:cNvPr id="63" name="Google Shape;63;p13"/>
          <p:cNvSpPr/>
          <p:nvPr/>
        </p:nvSpPr>
        <p:spPr>
          <a:xfrm>
            <a:off x="0" y="3775303"/>
            <a:ext cx="1849986" cy="807138"/>
          </a:xfrm>
          <a:prstGeom prst="irregularSeal2">
            <a:avLst/>
          </a:prstGeom>
          <a:solidFill>
            <a:srgbClr val="4C9D9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p:nvPr/>
        </p:nvSpPr>
        <p:spPr>
          <a:xfrm rot="-744416">
            <a:off x="172814" y="4009183"/>
            <a:ext cx="1361394" cy="3014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Open source</a:t>
            </a:r>
            <a:endParaRPr b="1">
              <a:solidFill>
                <a:schemeClr val="lt1"/>
              </a:solidFill>
            </a:endParaRPr>
          </a:p>
        </p:txBody>
      </p:sp>
      <p:sp>
        <p:nvSpPr>
          <p:cNvPr id="65" name="Google Shape;65;p13"/>
          <p:cNvSpPr txBox="1"/>
          <p:nvPr/>
        </p:nvSpPr>
        <p:spPr>
          <a:xfrm rot="-39382">
            <a:off x="7503398" y="3982363"/>
            <a:ext cx="1361789" cy="3012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Open source</a:t>
            </a:r>
            <a:endParaRPr b="1">
              <a:solidFill>
                <a:schemeClr val="lt1"/>
              </a:solidFill>
            </a:endParaRPr>
          </a:p>
        </p:txBody>
      </p:sp>
      <p:sp>
        <p:nvSpPr>
          <p:cNvPr id="66" name="Google Shape;66;p13"/>
          <p:cNvSpPr/>
          <p:nvPr/>
        </p:nvSpPr>
        <p:spPr>
          <a:xfrm>
            <a:off x="7558425" y="3866500"/>
            <a:ext cx="1308690" cy="807138"/>
          </a:xfrm>
          <a:prstGeom prst="irregularSeal1">
            <a:avLst/>
          </a:prstGeom>
          <a:solidFill>
            <a:srgbClr val="4C9D9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txBox="1"/>
          <p:nvPr/>
        </p:nvSpPr>
        <p:spPr>
          <a:xfrm rot="3788">
            <a:off x="7542564" y="4065946"/>
            <a:ext cx="1361401" cy="3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Demo</a:t>
            </a:r>
            <a:endParaRPr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Contributions</a:t>
            </a:r>
            <a:endParaRPr/>
          </a:p>
        </p:txBody>
      </p:sp>
      <p:sp>
        <p:nvSpPr>
          <p:cNvPr id="272" name="Google Shape;272;p22"/>
          <p:cNvSpPr txBox="1">
            <a:spLocks noGrp="1"/>
          </p:cNvSpPr>
          <p:nvPr>
            <p:ph type="body" idx="1"/>
          </p:nvPr>
        </p:nvSpPr>
        <p:spPr>
          <a:xfrm>
            <a:off x="311700" y="1291800"/>
            <a:ext cx="8709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AutoNum type="arabicPeriod"/>
            </a:pPr>
            <a:r>
              <a:rPr lang="en"/>
              <a:t>A </a:t>
            </a:r>
            <a:r>
              <a:rPr lang="en" b="1"/>
              <a:t>synthetic document generation pipeline </a:t>
            </a:r>
            <a:r>
              <a:rPr lang="en"/>
              <a:t>with fine GT</a:t>
            </a:r>
            <a:endParaRPr b="1"/>
          </a:p>
          <a:p>
            <a:pPr marL="457200" lvl="0" indent="-342900" algn="l" rtl="0">
              <a:lnSpc>
                <a:spcPct val="200000"/>
              </a:lnSpc>
              <a:spcBef>
                <a:spcPts val="1000"/>
              </a:spcBef>
              <a:spcAft>
                <a:spcPts val="0"/>
              </a:spcAft>
              <a:buSzPts val="1800"/>
              <a:buAutoNum type="arabicPeriod"/>
            </a:pPr>
            <a:r>
              <a:rPr lang="en"/>
              <a:t>A new system with </a:t>
            </a:r>
            <a:r>
              <a:rPr lang="en" b="1"/>
              <a:t>impressive performances on unseen data</a:t>
            </a:r>
            <a:endParaRPr/>
          </a:p>
          <a:p>
            <a:pPr marL="457200" lvl="0" indent="-342900" algn="l" rtl="0">
              <a:lnSpc>
                <a:spcPct val="200000"/>
              </a:lnSpc>
              <a:spcBef>
                <a:spcPts val="1000"/>
              </a:spcBef>
              <a:spcAft>
                <a:spcPts val="1000"/>
              </a:spcAft>
              <a:buSzPts val="1800"/>
              <a:buAutoNum type="arabicPeriod"/>
            </a:pPr>
            <a:r>
              <a:rPr lang="en"/>
              <a:t>A </a:t>
            </a:r>
            <a:r>
              <a:rPr lang="en" b="1"/>
              <a:t>new public dataset</a:t>
            </a:r>
            <a:r>
              <a:rPr lang="en"/>
              <a:t> for illustration segmentation (</a:t>
            </a:r>
            <a:r>
              <a:rPr lang="en" i="1"/>
              <a:t>IlluHisDoc)</a:t>
            </a:r>
            <a:endParaRPr i="1"/>
          </a:p>
        </p:txBody>
      </p:sp>
      <p:sp>
        <p:nvSpPr>
          <p:cNvPr id="273" name="Google Shape;27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approach</a:t>
            </a:r>
            <a:endParaRPr/>
          </a:p>
        </p:txBody>
      </p:sp>
      <p:sp>
        <p:nvSpPr>
          <p:cNvPr id="279" name="Google Shape;279;p23"/>
          <p:cNvSpPr txBox="1">
            <a:spLocks noGrp="1"/>
          </p:cNvSpPr>
          <p:nvPr>
            <p:ph type="body" idx="1"/>
          </p:nvPr>
        </p:nvSpPr>
        <p:spPr>
          <a:xfrm>
            <a:off x="650600" y="800050"/>
            <a:ext cx="2939400" cy="1074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Synthetic document generator for line-level page segmentation </a:t>
            </a:r>
            <a:endParaRPr/>
          </a:p>
        </p:txBody>
      </p:sp>
      <p:sp>
        <p:nvSpPr>
          <p:cNvPr id="280" name="Google Shape;28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281" name="Google Shape;281;p23"/>
          <p:cNvPicPr preferRelativeResize="0"/>
          <p:nvPr/>
        </p:nvPicPr>
        <p:blipFill>
          <a:blip r:embed="rId3">
            <a:alphaModFix/>
          </a:blip>
          <a:stretch>
            <a:fillRect/>
          </a:stretch>
        </p:blipFill>
        <p:spPr>
          <a:xfrm>
            <a:off x="0" y="1874650"/>
            <a:ext cx="4536550" cy="2551377"/>
          </a:xfrm>
          <a:prstGeom prst="rect">
            <a:avLst/>
          </a:prstGeom>
          <a:noFill/>
          <a:ln>
            <a:noFill/>
          </a:ln>
        </p:spPr>
      </p:pic>
      <p:pic>
        <p:nvPicPr>
          <p:cNvPr id="282" name="Google Shape;282;p23"/>
          <p:cNvPicPr preferRelativeResize="0"/>
          <p:nvPr/>
        </p:nvPicPr>
        <p:blipFill>
          <a:blip r:embed="rId4">
            <a:alphaModFix/>
          </a:blip>
          <a:stretch>
            <a:fillRect/>
          </a:stretch>
        </p:blipFill>
        <p:spPr>
          <a:xfrm>
            <a:off x="4601025" y="2276944"/>
            <a:ext cx="4123970" cy="1746801"/>
          </a:xfrm>
          <a:prstGeom prst="rect">
            <a:avLst/>
          </a:prstGeom>
          <a:noFill/>
          <a:ln>
            <a:noFill/>
          </a:ln>
        </p:spPr>
      </p:pic>
      <p:sp>
        <p:nvSpPr>
          <p:cNvPr id="283" name="Google Shape;283;p23"/>
          <p:cNvSpPr txBox="1">
            <a:spLocks noGrp="1"/>
          </p:cNvSpPr>
          <p:nvPr>
            <p:ph type="body" idx="1"/>
          </p:nvPr>
        </p:nvSpPr>
        <p:spPr>
          <a:xfrm>
            <a:off x="4940675" y="800050"/>
            <a:ext cx="3547500" cy="1074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t>Improved U-Net like segmentation network with a ResNet backbone </a:t>
            </a:r>
            <a:endParaRPr/>
          </a:p>
        </p:txBody>
      </p:sp>
      <p:sp>
        <p:nvSpPr>
          <p:cNvPr id="284" name="Google Shape;284;p23"/>
          <p:cNvSpPr/>
          <p:nvPr/>
        </p:nvSpPr>
        <p:spPr>
          <a:xfrm>
            <a:off x="311700" y="11561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285" name="Google Shape;285;p23"/>
          <p:cNvSpPr txBox="1"/>
          <p:nvPr/>
        </p:nvSpPr>
        <p:spPr>
          <a:xfrm>
            <a:off x="355500" y="10918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286" name="Google Shape;286;p23"/>
          <p:cNvSpPr/>
          <p:nvPr/>
        </p:nvSpPr>
        <p:spPr>
          <a:xfrm>
            <a:off x="4780921" y="11561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287" name="Google Shape;287;p23"/>
          <p:cNvSpPr txBox="1"/>
          <p:nvPr/>
        </p:nvSpPr>
        <p:spPr>
          <a:xfrm>
            <a:off x="4832919" y="10918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2</a:t>
            </a:r>
            <a:endParaRPr sz="1800" b="1" dirty="0">
              <a:solidFill>
                <a:srgbClr val="FFFFFF"/>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Synthetic document generation pipeline</a:t>
            </a:r>
            <a:endParaRPr/>
          </a:p>
        </p:txBody>
      </p:sp>
      <p:sp>
        <p:nvSpPr>
          <p:cNvPr id="293" name="Google Shape;29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94" name="Google Shape;294;p24"/>
          <p:cNvSpPr/>
          <p:nvPr/>
        </p:nvSpPr>
        <p:spPr>
          <a:xfrm>
            <a:off x="221350" y="673337"/>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4"/>
          <p:cNvSpPr/>
          <p:nvPr/>
        </p:nvSpPr>
        <p:spPr>
          <a:xfrm>
            <a:off x="6233645" y="644373"/>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a:off x="3191256" y="644366"/>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904550" y="24781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298" name="Google Shape;298;p24"/>
          <p:cNvSpPr txBox="1"/>
          <p:nvPr/>
        </p:nvSpPr>
        <p:spPr>
          <a:xfrm>
            <a:off x="948350" y="24138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299" name="Google Shape;299;p24"/>
          <p:cNvSpPr/>
          <p:nvPr/>
        </p:nvSpPr>
        <p:spPr>
          <a:xfrm>
            <a:off x="6960950" y="2483288"/>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00" name="Google Shape;300;p24"/>
          <p:cNvSpPr txBox="1"/>
          <p:nvPr/>
        </p:nvSpPr>
        <p:spPr>
          <a:xfrm>
            <a:off x="7015103" y="241381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3</a:t>
            </a:r>
            <a:endParaRPr sz="1800" b="1" dirty="0">
              <a:solidFill>
                <a:srgbClr val="FFFFFF"/>
              </a:solidFill>
              <a:latin typeface="Georgia"/>
              <a:ea typeface="Georgia"/>
              <a:cs typeface="Georgia"/>
              <a:sym typeface="Georgia"/>
            </a:endParaRPr>
          </a:p>
        </p:txBody>
      </p:sp>
      <p:sp>
        <p:nvSpPr>
          <p:cNvPr id="301" name="Google Shape;301;p24"/>
          <p:cNvSpPr/>
          <p:nvPr/>
        </p:nvSpPr>
        <p:spPr>
          <a:xfrm>
            <a:off x="3874596" y="247230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02" name="Google Shape;302;p24"/>
          <p:cNvSpPr txBox="1"/>
          <p:nvPr/>
        </p:nvSpPr>
        <p:spPr>
          <a:xfrm>
            <a:off x="3926594" y="240795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2</a:t>
            </a:r>
            <a:endParaRPr sz="1800" b="1" dirty="0">
              <a:solidFill>
                <a:srgbClr val="FFFFFF"/>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5"/>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Synthetic document generation pipeline</a:t>
            </a:r>
            <a:endParaRPr/>
          </a:p>
        </p:txBody>
      </p:sp>
      <p:sp>
        <p:nvSpPr>
          <p:cNvPr id="308" name="Google Shape;30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309" name="Google Shape;309;p25"/>
          <p:cNvSpPr/>
          <p:nvPr/>
        </p:nvSpPr>
        <p:spPr>
          <a:xfrm>
            <a:off x="221350" y="673337"/>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6233645" y="644373"/>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3191256" y="644366"/>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25"/>
          <p:cNvPicPr preferRelativeResize="0"/>
          <p:nvPr/>
        </p:nvPicPr>
        <p:blipFill>
          <a:blip r:embed="rId3">
            <a:alphaModFix/>
          </a:blip>
          <a:stretch>
            <a:fillRect/>
          </a:stretch>
        </p:blipFill>
        <p:spPr>
          <a:xfrm>
            <a:off x="1599672" y="969369"/>
            <a:ext cx="391510" cy="425052"/>
          </a:xfrm>
          <a:prstGeom prst="rect">
            <a:avLst/>
          </a:prstGeom>
          <a:noFill/>
          <a:ln>
            <a:noFill/>
          </a:ln>
        </p:spPr>
      </p:pic>
      <p:pic>
        <p:nvPicPr>
          <p:cNvPr id="313" name="Google Shape;313;p25"/>
          <p:cNvPicPr preferRelativeResize="0"/>
          <p:nvPr/>
        </p:nvPicPr>
        <p:blipFill>
          <a:blip r:embed="rId4">
            <a:alphaModFix/>
          </a:blip>
          <a:stretch>
            <a:fillRect/>
          </a:stretch>
        </p:blipFill>
        <p:spPr>
          <a:xfrm>
            <a:off x="744428" y="1419845"/>
            <a:ext cx="391509" cy="425050"/>
          </a:xfrm>
          <a:prstGeom prst="rect">
            <a:avLst/>
          </a:prstGeom>
          <a:noFill/>
          <a:ln>
            <a:noFill/>
          </a:ln>
        </p:spPr>
      </p:pic>
      <p:pic>
        <p:nvPicPr>
          <p:cNvPr id="314" name="Google Shape;314;p25"/>
          <p:cNvPicPr preferRelativeResize="0"/>
          <p:nvPr/>
        </p:nvPicPr>
        <p:blipFill>
          <a:blip r:embed="rId5">
            <a:alphaModFix/>
          </a:blip>
          <a:stretch>
            <a:fillRect/>
          </a:stretch>
        </p:blipFill>
        <p:spPr>
          <a:xfrm>
            <a:off x="1176346" y="969369"/>
            <a:ext cx="390842" cy="425051"/>
          </a:xfrm>
          <a:prstGeom prst="rect">
            <a:avLst/>
          </a:prstGeom>
          <a:noFill/>
          <a:ln>
            <a:noFill/>
          </a:ln>
        </p:spPr>
      </p:pic>
      <p:pic>
        <p:nvPicPr>
          <p:cNvPr id="315" name="Google Shape;315;p25"/>
          <p:cNvPicPr preferRelativeResize="0"/>
          <p:nvPr/>
        </p:nvPicPr>
        <p:blipFill>
          <a:blip r:embed="rId6">
            <a:alphaModFix/>
          </a:blip>
          <a:stretch>
            <a:fillRect/>
          </a:stretch>
        </p:blipFill>
        <p:spPr>
          <a:xfrm>
            <a:off x="1176017" y="1419845"/>
            <a:ext cx="391510" cy="425051"/>
          </a:xfrm>
          <a:prstGeom prst="rect">
            <a:avLst/>
          </a:prstGeom>
          <a:noFill/>
          <a:ln>
            <a:noFill/>
          </a:ln>
        </p:spPr>
      </p:pic>
      <p:pic>
        <p:nvPicPr>
          <p:cNvPr id="316" name="Google Shape;316;p25"/>
          <p:cNvPicPr preferRelativeResize="0"/>
          <p:nvPr/>
        </p:nvPicPr>
        <p:blipFill>
          <a:blip r:embed="rId7">
            <a:alphaModFix/>
          </a:blip>
          <a:stretch>
            <a:fillRect/>
          </a:stretch>
        </p:blipFill>
        <p:spPr>
          <a:xfrm>
            <a:off x="744439" y="969369"/>
            <a:ext cx="391510" cy="425049"/>
          </a:xfrm>
          <a:prstGeom prst="rect">
            <a:avLst/>
          </a:prstGeom>
          <a:noFill/>
          <a:ln>
            <a:noFill/>
          </a:ln>
        </p:spPr>
      </p:pic>
      <p:cxnSp>
        <p:nvCxnSpPr>
          <p:cNvPr id="317" name="Google Shape;317;p25"/>
          <p:cNvCxnSpPr/>
          <p:nvPr/>
        </p:nvCxnSpPr>
        <p:spPr>
          <a:xfrm rot="-5400000" flipH="1">
            <a:off x="1024775" y="2723258"/>
            <a:ext cx="824100" cy="6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318" name="Google Shape;318;p25"/>
          <p:cNvSpPr/>
          <p:nvPr/>
        </p:nvSpPr>
        <p:spPr>
          <a:xfrm>
            <a:off x="904550" y="24781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19" name="Google Shape;319;p25"/>
          <p:cNvSpPr txBox="1"/>
          <p:nvPr/>
        </p:nvSpPr>
        <p:spPr>
          <a:xfrm>
            <a:off x="948350" y="24138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pic>
        <p:nvPicPr>
          <p:cNvPr id="320" name="Google Shape;320;p25"/>
          <p:cNvPicPr preferRelativeResize="0"/>
          <p:nvPr/>
        </p:nvPicPr>
        <p:blipFill>
          <a:blip r:embed="rId8">
            <a:alphaModFix/>
          </a:blip>
          <a:stretch>
            <a:fillRect/>
          </a:stretch>
        </p:blipFill>
        <p:spPr>
          <a:xfrm>
            <a:off x="1607597" y="1419845"/>
            <a:ext cx="391510" cy="425051"/>
          </a:xfrm>
          <a:prstGeom prst="rect">
            <a:avLst/>
          </a:prstGeom>
          <a:noFill/>
          <a:ln>
            <a:noFill/>
          </a:ln>
        </p:spPr>
      </p:pic>
      <p:grpSp>
        <p:nvGrpSpPr>
          <p:cNvPr id="321" name="Google Shape;321;p25"/>
          <p:cNvGrpSpPr/>
          <p:nvPr/>
        </p:nvGrpSpPr>
        <p:grpSpPr>
          <a:xfrm>
            <a:off x="282846" y="3259930"/>
            <a:ext cx="2294020" cy="1737385"/>
            <a:chOff x="433950" y="3512525"/>
            <a:chExt cx="1917275" cy="1384150"/>
          </a:xfrm>
        </p:grpSpPr>
        <p:pic>
          <p:nvPicPr>
            <p:cNvPr id="322" name="Google Shape;322;p25"/>
            <p:cNvPicPr preferRelativeResize="0"/>
            <p:nvPr/>
          </p:nvPicPr>
          <p:blipFill>
            <a:blip r:embed="rId8">
              <a:alphaModFix/>
            </a:blip>
            <a:stretch>
              <a:fillRect/>
            </a:stretch>
          </p:blipFill>
          <p:spPr>
            <a:xfrm>
              <a:off x="433950" y="3512525"/>
              <a:ext cx="958637" cy="1384150"/>
            </a:xfrm>
            <a:prstGeom prst="rect">
              <a:avLst/>
            </a:prstGeom>
            <a:noFill/>
            <a:ln>
              <a:noFill/>
            </a:ln>
          </p:spPr>
        </p:pic>
        <p:pic>
          <p:nvPicPr>
            <p:cNvPr id="323" name="Google Shape;323;p25"/>
            <p:cNvPicPr preferRelativeResize="0"/>
            <p:nvPr/>
          </p:nvPicPr>
          <p:blipFill>
            <a:blip r:embed="rId8">
              <a:alphaModFix/>
            </a:blip>
            <a:stretch>
              <a:fillRect/>
            </a:stretch>
          </p:blipFill>
          <p:spPr>
            <a:xfrm flipH="1">
              <a:off x="1392588" y="3512525"/>
              <a:ext cx="958637" cy="1384150"/>
            </a:xfrm>
            <a:prstGeom prst="rect">
              <a:avLst/>
            </a:prstGeom>
            <a:noFill/>
            <a:ln>
              <a:noFill/>
            </a:ln>
          </p:spPr>
        </p:pic>
      </p:grpSp>
      <p:sp>
        <p:nvSpPr>
          <p:cNvPr id="324" name="Google Shape;324;p25"/>
          <p:cNvSpPr txBox="1"/>
          <p:nvPr/>
        </p:nvSpPr>
        <p:spPr>
          <a:xfrm>
            <a:off x="1436525" y="2353350"/>
            <a:ext cx="1355400" cy="6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Background composition</a:t>
            </a:r>
            <a:endParaRPr b="1">
              <a:solidFill>
                <a:schemeClr val="dk2"/>
              </a:solidFill>
            </a:endParaRPr>
          </a:p>
        </p:txBody>
      </p:sp>
      <p:sp>
        <p:nvSpPr>
          <p:cNvPr id="325" name="Google Shape;325;p25"/>
          <p:cNvSpPr/>
          <p:nvPr/>
        </p:nvSpPr>
        <p:spPr>
          <a:xfrm>
            <a:off x="6960950" y="2483288"/>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26" name="Google Shape;326;p25"/>
          <p:cNvSpPr txBox="1"/>
          <p:nvPr/>
        </p:nvSpPr>
        <p:spPr>
          <a:xfrm>
            <a:off x="7004217" y="241381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3</a:t>
            </a:r>
            <a:endParaRPr sz="1800" b="1" dirty="0">
              <a:solidFill>
                <a:srgbClr val="FFFFFF"/>
              </a:solidFill>
              <a:latin typeface="Georgia"/>
              <a:ea typeface="Georgia"/>
              <a:cs typeface="Georgia"/>
              <a:sym typeface="Georgia"/>
            </a:endParaRPr>
          </a:p>
        </p:txBody>
      </p:sp>
      <p:sp>
        <p:nvSpPr>
          <p:cNvPr id="327" name="Google Shape;327;p25"/>
          <p:cNvSpPr/>
          <p:nvPr/>
        </p:nvSpPr>
        <p:spPr>
          <a:xfrm>
            <a:off x="3874596" y="247230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28" name="Google Shape;328;p25"/>
          <p:cNvSpPr txBox="1"/>
          <p:nvPr/>
        </p:nvSpPr>
        <p:spPr>
          <a:xfrm>
            <a:off x="3926594" y="240795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2</a:t>
            </a:r>
            <a:endParaRPr sz="1800" b="1" dirty="0">
              <a:solidFill>
                <a:srgbClr val="FFFFFF"/>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Synthetic document generation pipeline</a:t>
            </a:r>
            <a:endParaRPr/>
          </a:p>
        </p:txBody>
      </p:sp>
      <p:sp>
        <p:nvSpPr>
          <p:cNvPr id="334" name="Google Shape;33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35" name="Google Shape;335;p26"/>
          <p:cNvSpPr/>
          <p:nvPr/>
        </p:nvSpPr>
        <p:spPr>
          <a:xfrm>
            <a:off x="221350" y="673337"/>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a:off x="6233645" y="644373"/>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a:off x="3191256" y="644366"/>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8" name="Google Shape;338;p26"/>
          <p:cNvPicPr preferRelativeResize="0"/>
          <p:nvPr/>
        </p:nvPicPr>
        <p:blipFill>
          <a:blip r:embed="rId3">
            <a:alphaModFix/>
          </a:blip>
          <a:stretch>
            <a:fillRect/>
          </a:stretch>
        </p:blipFill>
        <p:spPr>
          <a:xfrm>
            <a:off x="1599672" y="969369"/>
            <a:ext cx="391510" cy="425052"/>
          </a:xfrm>
          <a:prstGeom prst="rect">
            <a:avLst/>
          </a:prstGeom>
          <a:noFill/>
          <a:ln>
            <a:noFill/>
          </a:ln>
        </p:spPr>
      </p:pic>
      <p:pic>
        <p:nvPicPr>
          <p:cNvPr id="339" name="Google Shape;339;p26"/>
          <p:cNvPicPr preferRelativeResize="0"/>
          <p:nvPr/>
        </p:nvPicPr>
        <p:blipFill>
          <a:blip r:embed="rId4">
            <a:alphaModFix/>
          </a:blip>
          <a:stretch>
            <a:fillRect/>
          </a:stretch>
        </p:blipFill>
        <p:spPr>
          <a:xfrm>
            <a:off x="744428" y="1419845"/>
            <a:ext cx="391509" cy="425050"/>
          </a:xfrm>
          <a:prstGeom prst="rect">
            <a:avLst/>
          </a:prstGeom>
          <a:noFill/>
          <a:ln>
            <a:noFill/>
          </a:ln>
        </p:spPr>
      </p:pic>
      <p:pic>
        <p:nvPicPr>
          <p:cNvPr id="340" name="Google Shape;340;p26"/>
          <p:cNvPicPr preferRelativeResize="0"/>
          <p:nvPr/>
        </p:nvPicPr>
        <p:blipFill>
          <a:blip r:embed="rId5">
            <a:alphaModFix/>
          </a:blip>
          <a:stretch>
            <a:fillRect/>
          </a:stretch>
        </p:blipFill>
        <p:spPr>
          <a:xfrm>
            <a:off x="1176346" y="969369"/>
            <a:ext cx="390842" cy="425051"/>
          </a:xfrm>
          <a:prstGeom prst="rect">
            <a:avLst/>
          </a:prstGeom>
          <a:noFill/>
          <a:ln>
            <a:noFill/>
          </a:ln>
        </p:spPr>
      </p:pic>
      <p:pic>
        <p:nvPicPr>
          <p:cNvPr id="341" name="Google Shape;341;p26"/>
          <p:cNvPicPr preferRelativeResize="0"/>
          <p:nvPr/>
        </p:nvPicPr>
        <p:blipFill>
          <a:blip r:embed="rId6">
            <a:alphaModFix/>
          </a:blip>
          <a:stretch>
            <a:fillRect/>
          </a:stretch>
        </p:blipFill>
        <p:spPr>
          <a:xfrm>
            <a:off x="1176017" y="1419845"/>
            <a:ext cx="391510" cy="425051"/>
          </a:xfrm>
          <a:prstGeom prst="rect">
            <a:avLst/>
          </a:prstGeom>
          <a:noFill/>
          <a:ln>
            <a:noFill/>
          </a:ln>
        </p:spPr>
      </p:pic>
      <p:pic>
        <p:nvPicPr>
          <p:cNvPr id="342" name="Google Shape;342;p26"/>
          <p:cNvPicPr preferRelativeResize="0"/>
          <p:nvPr/>
        </p:nvPicPr>
        <p:blipFill>
          <a:blip r:embed="rId7">
            <a:alphaModFix/>
          </a:blip>
          <a:stretch>
            <a:fillRect/>
          </a:stretch>
        </p:blipFill>
        <p:spPr>
          <a:xfrm>
            <a:off x="744439" y="969369"/>
            <a:ext cx="391510" cy="425049"/>
          </a:xfrm>
          <a:prstGeom prst="rect">
            <a:avLst/>
          </a:prstGeom>
          <a:noFill/>
          <a:ln>
            <a:noFill/>
          </a:ln>
        </p:spPr>
      </p:pic>
      <p:cxnSp>
        <p:nvCxnSpPr>
          <p:cNvPr id="343" name="Google Shape;343;p26"/>
          <p:cNvCxnSpPr/>
          <p:nvPr/>
        </p:nvCxnSpPr>
        <p:spPr>
          <a:xfrm rot="-5400000" flipH="1">
            <a:off x="1024775" y="2723258"/>
            <a:ext cx="824100" cy="6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344" name="Google Shape;344;p26"/>
          <p:cNvSpPr/>
          <p:nvPr/>
        </p:nvSpPr>
        <p:spPr>
          <a:xfrm>
            <a:off x="904550" y="24781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45" name="Google Shape;345;p26"/>
          <p:cNvSpPr txBox="1"/>
          <p:nvPr/>
        </p:nvSpPr>
        <p:spPr>
          <a:xfrm>
            <a:off x="948350" y="24138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pic>
        <p:nvPicPr>
          <p:cNvPr id="346" name="Google Shape;346;p26"/>
          <p:cNvPicPr preferRelativeResize="0"/>
          <p:nvPr/>
        </p:nvPicPr>
        <p:blipFill>
          <a:blip r:embed="rId8">
            <a:alphaModFix/>
          </a:blip>
          <a:stretch>
            <a:fillRect/>
          </a:stretch>
        </p:blipFill>
        <p:spPr>
          <a:xfrm>
            <a:off x="1607597" y="1419845"/>
            <a:ext cx="391510" cy="425051"/>
          </a:xfrm>
          <a:prstGeom prst="rect">
            <a:avLst/>
          </a:prstGeom>
          <a:noFill/>
          <a:ln>
            <a:noFill/>
          </a:ln>
        </p:spPr>
      </p:pic>
      <p:grpSp>
        <p:nvGrpSpPr>
          <p:cNvPr id="347" name="Google Shape;347;p26"/>
          <p:cNvGrpSpPr/>
          <p:nvPr/>
        </p:nvGrpSpPr>
        <p:grpSpPr>
          <a:xfrm>
            <a:off x="282846" y="3259930"/>
            <a:ext cx="2294020" cy="1737385"/>
            <a:chOff x="433950" y="3512525"/>
            <a:chExt cx="1917275" cy="1384150"/>
          </a:xfrm>
        </p:grpSpPr>
        <p:pic>
          <p:nvPicPr>
            <p:cNvPr id="348" name="Google Shape;348;p26"/>
            <p:cNvPicPr preferRelativeResize="0"/>
            <p:nvPr/>
          </p:nvPicPr>
          <p:blipFill>
            <a:blip r:embed="rId8">
              <a:alphaModFix/>
            </a:blip>
            <a:stretch>
              <a:fillRect/>
            </a:stretch>
          </p:blipFill>
          <p:spPr>
            <a:xfrm>
              <a:off x="433950" y="3512525"/>
              <a:ext cx="958637" cy="1384150"/>
            </a:xfrm>
            <a:prstGeom prst="rect">
              <a:avLst/>
            </a:prstGeom>
            <a:noFill/>
            <a:ln>
              <a:noFill/>
            </a:ln>
          </p:spPr>
        </p:pic>
        <p:pic>
          <p:nvPicPr>
            <p:cNvPr id="349" name="Google Shape;349;p26"/>
            <p:cNvPicPr preferRelativeResize="0"/>
            <p:nvPr/>
          </p:nvPicPr>
          <p:blipFill>
            <a:blip r:embed="rId8">
              <a:alphaModFix/>
            </a:blip>
            <a:stretch>
              <a:fillRect/>
            </a:stretch>
          </p:blipFill>
          <p:spPr>
            <a:xfrm flipH="1">
              <a:off x="1392588" y="3512525"/>
              <a:ext cx="958637" cy="1384150"/>
            </a:xfrm>
            <a:prstGeom prst="rect">
              <a:avLst/>
            </a:prstGeom>
            <a:noFill/>
            <a:ln>
              <a:noFill/>
            </a:ln>
          </p:spPr>
        </p:pic>
      </p:grpSp>
      <p:sp>
        <p:nvSpPr>
          <p:cNvPr id="350" name="Google Shape;350;p26"/>
          <p:cNvSpPr txBox="1"/>
          <p:nvPr/>
        </p:nvSpPr>
        <p:spPr>
          <a:xfrm>
            <a:off x="1436525" y="2353350"/>
            <a:ext cx="1355400" cy="6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Background composition</a:t>
            </a:r>
            <a:endParaRPr b="1">
              <a:solidFill>
                <a:schemeClr val="dk2"/>
              </a:solidFill>
            </a:endParaRPr>
          </a:p>
        </p:txBody>
      </p:sp>
      <p:sp>
        <p:nvSpPr>
          <p:cNvPr id="351" name="Google Shape;351;p26"/>
          <p:cNvSpPr/>
          <p:nvPr/>
        </p:nvSpPr>
        <p:spPr>
          <a:xfrm>
            <a:off x="2663500" y="3981850"/>
            <a:ext cx="511200" cy="281700"/>
          </a:xfrm>
          <a:prstGeom prst="rightArrow">
            <a:avLst>
              <a:gd name="adj1" fmla="val 50000"/>
              <a:gd name="adj2" fmla="val 50000"/>
            </a:avLst>
          </a:prstGeom>
          <a:solidFill>
            <a:srgbClr val="4C9D9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p26"/>
          <p:cNvPicPr preferRelativeResize="0"/>
          <p:nvPr/>
        </p:nvPicPr>
        <p:blipFill>
          <a:blip r:embed="rId9">
            <a:alphaModFix/>
          </a:blip>
          <a:stretch>
            <a:fillRect/>
          </a:stretch>
        </p:blipFill>
        <p:spPr>
          <a:xfrm>
            <a:off x="3799000" y="896424"/>
            <a:ext cx="532699" cy="501314"/>
          </a:xfrm>
          <a:prstGeom prst="rect">
            <a:avLst/>
          </a:prstGeom>
          <a:noFill/>
          <a:ln>
            <a:noFill/>
          </a:ln>
        </p:spPr>
      </p:pic>
      <p:pic>
        <p:nvPicPr>
          <p:cNvPr id="353" name="Google Shape;353;p26"/>
          <p:cNvPicPr preferRelativeResize="0"/>
          <p:nvPr/>
        </p:nvPicPr>
        <p:blipFill>
          <a:blip r:embed="rId10">
            <a:alphaModFix/>
          </a:blip>
          <a:stretch>
            <a:fillRect/>
          </a:stretch>
        </p:blipFill>
        <p:spPr>
          <a:xfrm>
            <a:off x="3653860" y="1331404"/>
            <a:ext cx="389635" cy="366680"/>
          </a:xfrm>
          <a:prstGeom prst="rect">
            <a:avLst/>
          </a:prstGeom>
          <a:noFill/>
          <a:ln>
            <a:noFill/>
          </a:ln>
        </p:spPr>
      </p:pic>
      <p:pic>
        <p:nvPicPr>
          <p:cNvPr id="354" name="Google Shape;354;p26"/>
          <p:cNvPicPr preferRelativeResize="0"/>
          <p:nvPr/>
        </p:nvPicPr>
        <p:blipFill>
          <a:blip r:embed="rId11">
            <a:alphaModFix/>
          </a:blip>
          <a:stretch>
            <a:fillRect/>
          </a:stretch>
        </p:blipFill>
        <p:spPr>
          <a:xfrm>
            <a:off x="4139945" y="1507728"/>
            <a:ext cx="612059" cy="459865"/>
          </a:xfrm>
          <a:prstGeom prst="rect">
            <a:avLst/>
          </a:prstGeom>
          <a:noFill/>
          <a:ln>
            <a:noFill/>
          </a:ln>
        </p:spPr>
      </p:pic>
      <p:pic>
        <p:nvPicPr>
          <p:cNvPr id="355" name="Google Shape;355;p26"/>
          <p:cNvPicPr preferRelativeResize="0"/>
          <p:nvPr/>
        </p:nvPicPr>
        <p:blipFill>
          <a:blip r:embed="rId12">
            <a:alphaModFix/>
          </a:blip>
          <a:stretch>
            <a:fillRect/>
          </a:stretch>
        </p:blipFill>
        <p:spPr>
          <a:xfrm>
            <a:off x="4374030" y="753916"/>
            <a:ext cx="612057" cy="719996"/>
          </a:xfrm>
          <a:prstGeom prst="rect">
            <a:avLst/>
          </a:prstGeom>
          <a:noFill/>
          <a:ln>
            <a:noFill/>
          </a:ln>
        </p:spPr>
      </p:pic>
      <p:pic>
        <p:nvPicPr>
          <p:cNvPr id="356" name="Google Shape;356;p26"/>
          <p:cNvPicPr preferRelativeResize="0"/>
          <p:nvPr/>
        </p:nvPicPr>
        <p:blipFill>
          <a:blip r:embed="rId13">
            <a:alphaModFix/>
          </a:blip>
          <a:stretch>
            <a:fillRect/>
          </a:stretch>
        </p:blipFill>
        <p:spPr>
          <a:xfrm>
            <a:off x="3261324" y="3254037"/>
            <a:ext cx="2289767" cy="1737327"/>
          </a:xfrm>
          <a:prstGeom prst="rect">
            <a:avLst/>
          </a:prstGeom>
          <a:noFill/>
          <a:ln>
            <a:noFill/>
          </a:ln>
        </p:spPr>
      </p:pic>
      <p:cxnSp>
        <p:nvCxnSpPr>
          <p:cNvPr id="357" name="Google Shape;357;p26"/>
          <p:cNvCxnSpPr/>
          <p:nvPr/>
        </p:nvCxnSpPr>
        <p:spPr>
          <a:xfrm rot="-5400000" flipH="1">
            <a:off x="3977358" y="2717550"/>
            <a:ext cx="857700" cy="15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358" name="Google Shape;358;p26"/>
          <p:cNvSpPr/>
          <p:nvPr/>
        </p:nvSpPr>
        <p:spPr>
          <a:xfrm>
            <a:off x="6960950" y="2483288"/>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59" name="Google Shape;359;p26"/>
          <p:cNvSpPr txBox="1"/>
          <p:nvPr/>
        </p:nvSpPr>
        <p:spPr>
          <a:xfrm>
            <a:off x="7004217" y="241381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3</a:t>
            </a:r>
            <a:endParaRPr sz="1800" b="1">
              <a:solidFill>
                <a:srgbClr val="FFFFFF"/>
              </a:solidFill>
              <a:latin typeface="Georgia"/>
              <a:ea typeface="Georgia"/>
              <a:cs typeface="Georgia"/>
              <a:sym typeface="Georgia"/>
            </a:endParaRPr>
          </a:p>
        </p:txBody>
      </p:sp>
      <p:sp>
        <p:nvSpPr>
          <p:cNvPr id="360" name="Google Shape;360;p26"/>
          <p:cNvSpPr/>
          <p:nvPr/>
        </p:nvSpPr>
        <p:spPr>
          <a:xfrm>
            <a:off x="3874596" y="247230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61" name="Google Shape;361;p26"/>
          <p:cNvSpPr txBox="1"/>
          <p:nvPr/>
        </p:nvSpPr>
        <p:spPr>
          <a:xfrm>
            <a:off x="3926594" y="240795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2</a:t>
            </a:r>
            <a:endParaRPr sz="1800" b="1" dirty="0">
              <a:solidFill>
                <a:srgbClr val="FFFFFF"/>
              </a:solidFill>
              <a:latin typeface="Georgia"/>
              <a:ea typeface="Georgia"/>
              <a:cs typeface="Georgia"/>
              <a:sym typeface="Georgia"/>
            </a:endParaRPr>
          </a:p>
        </p:txBody>
      </p:sp>
      <p:sp>
        <p:nvSpPr>
          <p:cNvPr id="362" name="Google Shape;362;p26"/>
          <p:cNvSpPr txBox="1"/>
          <p:nvPr/>
        </p:nvSpPr>
        <p:spPr>
          <a:xfrm>
            <a:off x="4406583" y="2347500"/>
            <a:ext cx="1695000" cy="6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Content generation</a:t>
            </a:r>
            <a:endParaRPr b="1">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7"/>
          <p:cNvSpPr/>
          <p:nvPr/>
        </p:nvSpPr>
        <p:spPr>
          <a:xfrm>
            <a:off x="221350" y="673337"/>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a:off x="6233645" y="644373"/>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a:off x="3191256" y="644366"/>
            <a:ext cx="2430972" cy="1513836"/>
          </a:xfrm>
          <a:prstGeom prst="cloud">
            <a:avLst/>
          </a:prstGeom>
          <a:noFill/>
          <a:ln w="28575"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Synthetic document generation pipeline</a:t>
            </a:r>
            <a:endParaRPr/>
          </a:p>
        </p:txBody>
      </p:sp>
      <p:sp>
        <p:nvSpPr>
          <p:cNvPr id="371" name="Google Shape;37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72" name="Google Shape;372;p27"/>
          <p:cNvPicPr preferRelativeResize="0"/>
          <p:nvPr/>
        </p:nvPicPr>
        <p:blipFill>
          <a:blip r:embed="rId3">
            <a:alphaModFix/>
          </a:blip>
          <a:stretch>
            <a:fillRect/>
          </a:stretch>
        </p:blipFill>
        <p:spPr>
          <a:xfrm>
            <a:off x="1599672" y="969369"/>
            <a:ext cx="391510" cy="425052"/>
          </a:xfrm>
          <a:prstGeom prst="rect">
            <a:avLst/>
          </a:prstGeom>
          <a:noFill/>
          <a:ln>
            <a:noFill/>
          </a:ln>
        </p:spPr>
      </p:pic>
      <p:pic>
        <p:nvPicPr>
          <p:cNvPr id="373" name="Google Shape;373;p27"/>
          <p:cNvPicPr preferRelativeResize="0"/>
          <p:nvPr/>
        </p:nvPicPr>
        <p:blipFill>
          <a:blip r:embed="rId4">
            <a:alphaModFix/>
          </a:blip>
          <a:stretch>
            <a:fillRect/>
          </a:stretch>
        </p:blipFill>
        <p:spPr>
          <a:xfrm>
            <a:off x="744428" y="1419845"/>
            <a:ext cx="391509" cy="425050"/>
          </a:xfrm>
          <a:prstGeom prst="rect">
            <a:avLst/>
          </a:prstGeom>
          <a:noFill/>
          <a:ln>
            <a:noFill/>
          </a:ln>
        </p:spPr>
      </p:pic>
      <p:pic>
        <p:nvPicPr>
          <p:cNvPr id="374" name="Google Shape;374;p27"/>
          <p:cNvPicPr preferRelativeResize="0"/>
          <p:nvPr/>
        </p:nvPicPr>
        <p:blipFill>
          <a:blip r:embed="rId5">
            <a:alphaModFix/>
          </a:blip>
          <a:stretch>
            <a:fillRect/>
          </a:stretch>
        </p:blipFill>
        <p:spPr>
          <a:xfrm>
            <a:off x="1176346" y="969369"/>
            <a:ext cx="390842" cy="425051"/>
          </a:xfrm>
          <a:prstGeom prst="rect">
            <a:avLst/>
          </a:prstGeom>
          <a:noFill/>
          <a:ln>
            <a:noFill/>
          </a:ln>
        </p:spPr>
      </p:pic>
      <p:pic>
        <p:nvPicPr>
          <p:cNvPr id="375" name="Google Shape;375;p27"/>
          <p:cNvPicPr preferRelativeResize="0"/>
          <p:nvPr/>
        </p:nvPicPr>
        <p:blipFill>
          <a:blip r:embed="rId6">
            <a:alphaModFix/>
          </a:blip>
          <a:stretch>
            <a:fillRect/>
          </a:stretch>
        </p:blipFill>
        <p:spPr>
          <a:xfrm>
            <a:off x="1176017" y="1419845"/>
            <a:ext cx="391510" cy="425051"/>
          </a:xfrm>
          <a:prstGeom prst="rect">
            <a:avLst/>
          </a:prstGeom>
          <a:noFill/>
          <a:ln>
            <a:noFill/>
          </a:ln>
        </p:spPr>
      </p:pic>
      <p:pic>
        <p:nvPicPr>
          <p:cNvPr id="376" name="Google Shape;376;p27"/>
          <p:cNvPicPr preferRelativeResize="0"/>
          <p:nvPr/>
        </p:nvPicPr>
        <p:blipFill>
          <a:blip r:embed="rId7">
            <a:alphaModFix/>
          </a:blip>
          <a:stretch>
            <a:fillRect/>
          </a:stretch>
        </p:blipFill>
        <p:spPr>
          <a:xfrm>
            <a:off x="744439" y="969369"/>
            <a:ext cx="391510" cy="425049"/>
          </a:xfrm>
          <a:prstGeom prst="rect">
            <a:avLst/>
          </a:prstGeom>
          <a:noFill/>
          <a:ln>
            <a:noFill/>
          </a:ln>
        </p:spPr>
      </p:pic>
      <p:cxnSp>
        <p:nvCxnSpPr>
          <p:cNvPr id="377" name="Google Shape;377;p27"/>
          <p:cNvCxnSpPr/>
          <p:nvPr/>
        </p:nvCxnSpPr>
        <p:spPr>
          <a:xfrm rot="-5400000" flipH="1">
            <a:off x="1024775" y="2723258"/>
            <a:ext cx="824100" cy="6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378" name="Google Shape;378;p27"/>
          <p:cNvSpPr/>
          <p:nvPr/>
        </p:nvSpPr>
        <p:spPr>
          <a:xfrm>
            <a:off x="904550" y="24781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79" name="Google Shape;379;p27"/>
          <p:cNvSpPr txBox="1"/>
          <p:nvPr/>
        </p:nvSpPr>
        <p:spPr>
          <a:xfrm>
            <a:off x="948350" y="24138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pic>
        <p:nvPicPr>
          <p:cNvPr id="380" name="Google Shape;380;p27"/>
          <p:cNvPicPr preferRelativeResize="0"/>
          <p:nvPr/>
        </p:nvPicPr>
        <p:blipFill>
          <a:blip r:embed="rId8">
            <a:alphaModFix/>
          </a:blip>
          <a:stretch>
            <a:fillRect/>
          </a:stretch>
        </p:blipFill>
        <p:spPr>
          <a:xfrm>
            <a:off x="1607597" y="1419845"/>
            <a:ext cx="391510" cy="425051"/>
          </a:xfrm>
          <a:prstGeom prst="rect">
            <a:avLst/>
          </a:prstGeom>
          <a:noFill/>
          <a:ln>
            <a:noFill/>
          </a:ln>
        </p:spPr>
      </p:pic>
      <p:grpSp>
        <p:nvGrpSpPr>
          <p:cNvPr id="381" name="Google Shape;381;p27"/>
          <p:cNvGrpSpPr/>
          <p:nvPr/>
        </p:nvGrpSpPr>
        <p:grpSpPr>
          <a:xfrm>
            <a:off x="282846" y="3259930"/>
            <a:ext cx="2294020" cy="1737385"/>
            <a:chOff x="433950" y="3512525"/>
            <a:chExt cx="1917275" cy="1384150"/>
          </a:xfrm>
        </p:grpSpPr>
        <p:pic>
          <p:nvPicPr>
            <p:cNvPr id="382" name="Google Shape;382;p27"/>
            <p:cNvPicPr preferRelativeResize="0"/>
            <p:nvPr/>
          </p:nvPicPr>
          <p:blipFill>
            <a:blip r:embed="rId8">
              <a:alphaModFix/>
            </a:blip>
            <a:stretch>
              <a:fillRect/>
            </a:stretch>
          </p:blipFill>
          <p:spPr>
            <a:xfrm>
              <a:off x="433950" y="3512525"/>
              <a:ext cx="958637" cy="1384150"/>
            </a:xfrm>
            <a:prstGeom prst="rect">
              <a:avLst/>
            </a:prstGeom>
            <a:noFill/>
            <a:ln>
              <a:noFill/>
            </a:ln>
          </p:spPr>
        </p:pic>
        <p:pic>
          <p:nvPicPr>
            <p:cNvPr id="383" name="Google Shape;383;p27"/>
            <p:cNvPicPr preferRelativeResize="0"/>
            <p:nvPr/>
          </p:nvPicPr>
          <p:blipFill>
            <a:blip r:embed="rId8">
              <a:alphaModFix/>
            </a:blip>
            <a:stretch>
              <a:fillRect/>
            </a:stretch>
          </p:blipFill>
          <p:spPr>
            <a:xfrm flipH="1">
              <a:off x="1392588" y="3512525"/>
              <a:ext cx="958637" cy="1384150"/>
            </a:xfrm>
            <a:prstGeom prst="rect">
              <a:avLst/>
            </a:prstGeom>
            <a:noFill/>
            <a:ln>
              <a:noFill/>
            </a:ln>
          </p:spPr>
        </p:pic>
      </p:grpSp>
      <p:sp>
        <p:nvSpPr>
          <p:cNvPr id="384" name="Google Shape;384;p27"/>
          <p:cNvSpPr txBox="1"/>
          <p:nvPr/>
        </p:nvSpPr>
        <p:spPr>
          <a:xfrm>
            <a:off x="1436525" y="2353350"/>
            <a:ext cx="1355400" cy="6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Background composition</a:t>
            </a:r>
            <a:endParaRPr b="1">
              <a:solidFill>
                <a:schemeClr val="dk2"/>
              </a:solidFill>
            </a:endParaRPr>
          </a:p>
        </p:txBody>
      </p:sp>
      <p:sp>
        <p:nvSpPr>
          <p:cNvPr id="385" name="Google Shape;385;p27"/>
          <p:cNvSpPr/>
          <p:nvPr/>
        </p:nvSpPr>
        <p:spPr>
          <a:xfrm>
            <a:off x="2663500" y="3981850"/>
            <a:ext cx="511200" cy="281700"/>
          </a:xfrm>
          <a:prstGeom prst="rightArrow">
            <a:avLst>
              <a:gd name="adj1" fmla="val 50000"/>
              <a:gd name="adj2" fmla="val 50000"/>
            </a:avLst>
          </a:prstGeom>
          <a:solidFill>
            <a:srgbClr val="4C9D9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p27"/>
          <p:cNvPicPr preferRelativeResize="0"/>
          <p:nvPr/>
        </p:nvPicPr>
        <p:blipFill>
          <a:blip r:embed="rId9">
            <a:alphaModFix/>
          </a:blip>
          <a:stretch>
            <a:fillRect/>
          </a:stretch>
        </p:blipFill>
        <p:spPr>
          <a:xfrm>
            <a:off x="3799000" y="896424"/>
            <a:ext cx="532699" cy="501314"/>
          </a:xfrm>
          <a:prstGeom prst="rect">
            <a:avLst/>
          </a:prstGeom>
          <a:noFill/>
          <a:ln>
            <a:noFill/>
          </a:ln>
        </p:spPr>
      </p:pic>
      <p:pic>
        <p:nvPicPr>
          <p:cNvPr id="387" name="Google Shape;387;p27"/>
          <p:cNvPicPr preferRelativeResize="0"/>
          <p:nvPr/>
        </p:nvPicPr>
        <p:blipFill>
          <a:blip r:embed="rId10">
            <a:alphaModFix/>
          </a:blip>
          <a:stretch>
            <a:fillRect/>
          </a:stretch>
        </p:blipFill>
        <p:spPr>
          <a:xfrm>
            <a:off x="3653860" y="1331404"/>
            <a:ext cx="389635" cy="366680"/>
          </a:xfrm>
          <a:prstGeom prst="rect">
            <a:avLst/>
          </a:prstGeom>
          <a:noFill/>
          <a:ln>
            <a:noFill/>
          </a:ln>
        </p:spPr>
      </p:pic>
      <p:pic>
        <p:nvPicPr>
          <p:cNvPr id="388" name="Google Shape;388;p27"/>
          <p:cNvPicPr preferRelativeResize="0"/>
          <p:nvPr/>
        </p:nvPicPr>
        <p:blipFill>
          <a:blip r:embed="rId11">
            <a:alphaModFix/>
          </a:blip>
          <a:stretch>
            <a:fillRect/>
          </a:stretch>
        </p:blipFill>
        <p:spPr>
          <a:xfrm>
            <a:off x="4139945" y="1507728"/>
            <a:ext cx="612059" cy="459865"/>
          </a:xfrm>
          <a:prstGeom prst="rect">
            <a:avLst/>
          </a:prstGeom>
          <a:noFill/>
          <a:ln>
            <a:noFill/>
          </a:ln>
        </p:spPr>
      </p:pic>
      <p:pic>
        <p:nvPicPr>
          <p:cNvPr id="389" name="Google Shape;389;p27"/>
          <p:cNvPicPr preferRelativeResize="0"/>
          <p:nvPr/>
        </p:nvPicPr>
        <p:blipFill>
          <a:blip r:embed="rId12">
            <a:alphaModFix/>
          </a:blip>
          <a:stretch>
            <a:fillRect/>
          </a:stretch>
        </p:blipFill>
        <p:spPr>
          <a:xfrm>
            <a:off x="4374030" y="753916"/>
            <a:ext cx="612057" cy="719996"/>
          </a:xfrm>
          <a:prstGeom prst="rect">
            <a:avLst/>
          </a:prstGeom>
          <a:noFill/>
          <a:ln>
            <a:noFill/>
          </a:ln>
        </p:spPr>
      </p:pic>
      <p:pic>
        <p:nvPicPr>
          <p:cNvPr id="390" name="Google Shape;390;p27"/>
          <p:cNvPicPr preferRelativeResize="0"/>
          <p:nvPr/>
        </p:nvPicPr>
        <p:blipFill>
          <a:blip r:embed="rId13">
            <a:alphaModFix/>
          </a:blip>
          <a:stretch>
            <a:fillRect/>
          </a:stretch>
        </p:blipFill>
        <p:spPr>
          <a:xfrm>
            <a:off x="3261324" y="3254037"/>
            <a:ext cx="2289767" cy="1737327"/>
          </a:xfrm>
          <a:prstGeom prst="rect">
            <a:avLst/>
          </a:prstGeom>
          <a:noFill/>
          <a:ln>
            <a:noFill/>
          </a:ln>
        </p:spPr>
      </p:pic>
      <p:cxnSp>
        <p:nvCxnSpPr>
          <p:cNvPr id="391" name="Google Shape;391;p27"/>
          <p:cNvCxnSpPr/>
          <p:nvPr/>
        </p:nvCxnSpPr>
        <p:spPr>
          <a:xfrm rot="-5400000" flipH="1">
            <a:off x="3977358" y="2717550"/>
            <a:ext cx="857700" cy="15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392" name="Google Shape;392;p27"/>
          <p:cNvSpPr/>
          <p:nvPr/>
        </p:nvSpPr>
        <p:spPr>
          <a:xfrm>
            <a:off x="6960950" y="2483288"/>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393" name="Google Shape;393;p27"/>
          <p:cNvSpPr txBox="1"/>
          <p:nvPr/>
        </p:nvSpPr>
        <p:spPr>
          <a:xfrm>
            <a:off x="7004217" y="241381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3</a:t>
            </a:r>
            <a:endParaRPr sz="1800" b="1" dirty="0">
              <a:solidFill>
                <a:srgbClr val="FFFFFF"/>
              </a:solidFill>
              <a:latin typeface="Georgia"/>
              <a:ea typeface="Georgia"/>
              <a:cs typeface="Georgia"/>
              <a:sym typeface="Georgia"/>
            </a:endParaRPr>
          </a:p>
        </p:txBody>
      </p:sp>
      <p:pic>
        <p:nvPicPr>
          <p:cNvPr id="394" name="Google Shape;394;p27"/>
          <p:cNvPicPr preferRelativeResize="0"/>
          <p:nvPr/>
        </p:nvPicPr>
        <p:blipFill rotWithShape="1">
          <a:blip r:embed="rId14">
            <a:alphaModFix/>
          </a:blip>
          <a:srcRect r="39994"/>
          <a:stretch/>
        </p:blipFill>
        <p:spPr>
          <a:xfrm flipH="1">
            <a:off x="7572810" y="807790"/>
            <a:ext cx="593389" cy="486916"/>
          </a:xfrm>
          <a:prstGeom prst="rect">
            <a:avLst/>
          </a:prstGeom>
          <a:noFill/>
          <a:ln>
            <a:noFill/>
          </a:ln>
        </p:spPr>
      </p:pic>
      <p:pic>
        <p:nvPicPr>
          <p:cNvPr id="395" name="Google Shape;395;p27"/>
          <p:cNvPicPr preferRelativeResize="0"/>
          <p:nvPr/>
        </p:nvPicPr>
        <p:blipFill>
          <a:blip r:embed="rId15">
            <a:alphaModFix/>
          </a:blip>
          <a:stretch>
            <a:fillRect/>
          </a:stretch>
        </p:blipFill>
        <p:spPr>
          <a:xfrm>
            <a:off x="7264152" y="1388300"/>
            <a:ext cx="647139" cy="534400"/>
          </a:xfrm>
          <a:prstGeom prst="rect">
            <a:avLst/>
          </a:prstGeom>
          <a:noFill/>
          <a:ln>
            <a:noFill/>
          </a:ln>
        </p:spPr>
      </p:pic>
      <p:cxnSp>
        <p:nvCxnSpPr>
          <p:cNvPr id="396" name="Google Shape;396;p27"/>
          <p:cNvCxnSpPr/>
          <p:nvPr/>
        </p:nvCxnSpPr>
        <p:spPr>
          <a:xfrm rot="-5400000" flipH="1">
            <a:off x="7024975" y="2728473"/>
            <a:ext cx="848400" cy="9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397" name="Google Shape;397;p27"/>
          <p:cNvSpPr txBox="1"/>
          <p:nvPr/>
        </p:nvSpPr>
        <p:spPr>
          <a:xfrm>
            <a:off x="7449125" y="2462550"/>
            <a:ext cx="1530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Noise addition</a:t>
            </a:r>
            <a:endParaRPr b="1">
              <a:solidFill>
                <a:schemeClr val="dk2"/>
              </a:solidFill>
            </a:endParaRPr>
          </a:p>
        </p:txBody>
      </p:sp>
      <p:pic>
        <p:nvPicPr>
          <p:cNvPr id="398" name="Google Shape;398;p27"/>
          <p:cNvPicPr preferRelativeResize="0"/>
          <p:nvPr/>
        </p:nvPicPr>
        <p:blipFill>
          <a:blip r:embed="rId13">
            <a:alphaModFix/>
          </a:blip>
          <a:stretch>
            <a:fillRect/>
          </a:stretch>
        </p:blipFill>
        <p:spPr>
          <a:xfrm>
            <a:off x="6305138" y="3259953"/>
            <a:ext cx="2288055" cy="1737327"/>
          </a:xfrm>
          <a:prstGeom prst="rect">
            <a:avLst/>
          </a:prstGeom>
          <a:noFill/>
          <a:ln>
            <a:noFill/>
          </a:ln>
        </p:spPr>
      </p:pic>
      <p:pic>
        <p:nvPicPr>
          <p:cNvPr id="399" name="Google Shape;399;p27"/>
          <p:cNvPicPr preferRelativeResize="0"/>
          <p:nvPr/>
        </p:nvPicPr>
        <p:blipFill>
          <a:blip r:embed="rId16">
            <a:alphaModFix/>
          </a:blip>
          <a:stretch>
            <a:fillRect/>
          </a:stretch>
        </p:blipFill>
        <p:spPr>
          <a:xfrm>
            <a:off x="6581777" y="1013432"/>
            <a:ext cx="612040" cy="535759"/>
          </a:xfrm>
          <a:prstGeom prst="rect">
            <a:avLst/>
          </a:prstGeom>
          <a:noFill/>
          <a:ln>
            <a:noFill/>
          </a:ln>
        </p:spPr>
      </p:pic>
      <p:pic>
        <p:nvPicPr>
          <p:cNvPr id="400" name="Google Shape;400;p27"/>
          <p:cNvPicPr preferRelativeResize="0"/>
          <p:nvPr/>
        </p:nvPicPr>
        <p:blipFill>
          <a:blip r:embed="rId15">
            <a:alphaModFix/>
          </a:blip>
          <a:stretch>
            <a:fillRect/>
          </a:stretch>
        </p:blipFill>
        <p:spPr>
          <a:xfrm>
            <a:off x="7537422" y="3414844"/>
            <a:ext cx="263956" cy="269737"/>
          </a:xfrm>
          <a:prstGeom prst="rect">
            <a:avLst/>
          </a:prstGeom>
          <a:noFill/>
          <a:ln>
            <a:noFill/>
          </a:ln>
        </p:spPr>
      </p:pic>
      <p:pic>
        <p:nvPicPr>
          <p:cNvPr id="401" name="Google Shape;401;p27"/>
          <p:cNvPicPr preferRelativeResize="0"/>
          <p:nvPr/>
        </p:nvPicPr>
        <p:blipFill>
          <a:blip r:embed="rId15">
            <a:alphaModFix/>
          </a:blip>
          <a:stretch>
            <a:fillRect/>
          </a:stretch>
        </p:blipFill>
        <p:spPr>
          <a:xfrm>
            <a:off x="7029454" y="4550957"/>
            <a:ext cx="263956" cy="269737"/>
          </a:xfrm>
          <a:prstGeom prst="rect">
            <a:avLst/>
          </a:prstGeom>
          <a:noFill/>
          <a:ln>
            <a:noFill/>
          </a:ln>
        </p:spPr>
      </p:pic>
      <p:pic>
        <p:nvPicPr>
          <p:cNvPr id="402" name="Google Shape;402;p27"/>
          <p:cNvPicPr preferRelativeResize="0"/>
          <p:nvPr/>
        </p:nvPicPr>
        <p:blipFill>
          <a:blip r:embed="rId16">
            <a:alphaModFix/>
          </a:blip>
          <a:stretch>
            <a:fillRect/>
          </a:stretch>
        </p:blipFill>
        <p:spPr>
          <a:xfrm>
            <a:off x="6373682" y="3269295"/>
            <a:ext cx="1032488" cy="212772"/>
          </a:xfrm>
          <a:prstGeom prst="rect">
            <a:avLst/>
          </a:prstGeom>
          <a:noFill/>
          <a:ln>
            <a:noFill/>
          </a:ln>
        </p:spPr>
      </p:pic>
      <p:sp>
        <p:nvSpPr>
          <p:cNvPr id="403" name="Google Shape;403;p27"/>
          <p:cNvSpPr/>
          <p:nvPr/>
        </p:nvSpPr>
        <p:spPr>
          <a:xfrm>
            <a:off x="3874596" y="247230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404" name="Google Shape;404;p27"/>
          <p:cNvSpPr txBox="1"/>
          <p:nvPr/>
        </p:nvSpPr>
        <p:spPr>
          <a:xfrm>
            <a:off x="3926594" y="240795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2</a:t>
            </a:r>
            <a:endParaRPr sz="1800" b="1" dirty="0">
              <a:solidFill>
                <a:srgbClr val="FFFFFF"/>
              </a:solidFill>
              <a:latin typeface="Georgia"/>
              <a:ea typeface="Georgia"/>
              <a:cs typeface="Georgia"/>
              <a:sym typeface="Georgia"/>
            </a:endParaRPr>
          </a:p>
        </p:txBody>
      </p:sp>
      <p:sp>
        <p:nvSpPr>
          <p:cNvPr id="405" name="Google Shape;405;p27"/>
          <p:cNvSpPr txBox="1"/>
          <p:nvPr/>
        </p:nvSpPr>
        <p:spPr>
          <a:xfrm>
            <a:off x="4406583" y="2347500"/>
            <a:ext cx="1695000" cy="6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2"/>
                </a:solidFill>
              </a:rPr>
              <a:t>Content generation</a:t>
            </a:r>
            <a:endParaRPr b="1" dirty="0">
              <a:solidFill>
                <a:schemeClr val="dk2"/>
              </a:solidFill>
            </a:endParaRPr>
          </a:p>
        </p:txBody>
      </p:sp>
      <p:sp>
        <p:nvSpPr>
          <p:cNvPr id="406" name="Google Shape;406;p27"/>
          <p:cNvSpPr/>
          <p:nvPr/>
        </p:nvSpPr>
        <p:spPr>
          <a:xfrm>
            <a:off x="5672525" y="3981850"/>
            <a:ext cx="511200" cy="281700"/>
          </a:xfrm>
          <a:prstGeom prst="rightArrow">
            <a:avLst>
              <a:gd name="adj1" fmla="val 50000"/>
              <a:gd name="adj2" fmla="val 50000"/>
            </a:avLst>
          </a:prstGeom>
          <a:solidFill>
            <a:srgbClr val="4C9D9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412" name="Google Shape;412;p2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Background composition</a:t>
            </a:r>
            <a:endParaRPr/>
          </a:p>
        </p:txBody>
      </p:sp>
      <p:pic>
        <p:nvPicPr>
          <p:cNvPr id="413" name="Google Shape;413;p28"/>
          <p:cNvPicPr preferRelativeResize="0"/>
          <p:nvPr/>
        </p:nvPicPr>
        <p:blipFill>
          <a:blip r:embed="rId3">
            <a:alphaModFix/>
          </a:blip>
          <a:stretch>
            <a:fillRect/>
          </a:stretch>
        </p:blipFill>
        <p:spPr>
          <a:xfrm>
            <a:off x="1373963" y="615562"/>
            <a:ext cx="530053" cy="761460"/>
          </a:xfrm>
          <a:prstGeom prst="rect">
            <a:avLst/>
          </a:prstGeom>
          <a:noFill/>
          <a:ln>
            <a:noFill/>
          </a:ln>
        </p:spPr>
      </p:pic>
      <p:pic>
        <p:nvPicPr>
          <p:cNvPr id="414" name="Google Shape;414;p28"/>
          <p:cNvPicPr preferRelativeResize="0"/>
          <p:nvPr/>
        </p:nvPicPr>
        <p:blipFill>
          <a:blip r:embed="rId4">
            <a:alphaModFix/>
          </a:blip>
          <a:stretch>
            <a:fillRect/>
          </a:stretch>
        </p:blipFill>
        <p:spPr>
          <a:xfrm>
            <a:off x="216076" y="1422567"/>
            <a:ext cx="530052" cy="761457"/>
          </a:xfrm>
          <a:prstGeom prst="rect">
            <a:avLst/>
          </a:prstGeom>
          <a:noFill/>
          <a:ln>
            <a:noFill/>
          </a:ln>
        </p:spPr>
      </p:pic>
      <p:pic>
        <p:nvPicPr>
          <p:cNvPr id="415" name="Google Shape;415;p28"/>
          <p:cNvPicPr preferRelativeResize="0"/>
          <p:nvPr/>
        </p:nvPicPr>
        <p:blipFill>
          <a:blip r:embed="rId5">
            <a:alphaModFix/>
          </a:blip>
          <a:stretch>
            <a:fillRect/>
          </a:stretch>
        </p:blipFill>
        <p:spPr>
          <a:xfrm>
            <a:off x="800835" y="615562"/>
            <a:ext cx="529150" cy="761458"/>
          </a:xfrm>
          <a:prstGeom prst="rect">
            <a:avLst/>
          </a:prstGeom>
          <a:noFill/>
          <a:ln>
            <a:noFill/>
          </a:ln>
        </p:spPr>
      </p:pic>
      <p:pic>
        <p:nvPicPr>
          <p:cNvPr id="416" name="Google Shape;416;p28"/>
          <p:cNvPicPr preferRelativeResize="0"/>
          <p:nvPr/>
        </p:nvPicPr>
        <p:blipFill>
          <a:blip r:embed="rId6">
            <a:alphaModFix/>
          </a:blip>
          <a:stretch>
            <a:fillRect/>
          </a:stretch>
        </p:blipFill>
        <p:spPr>
          <a:xfrm>
            <a:off x="800389" y="1422567"/>
            <a:ext cx="530052" cy="761458"/>
          </a:xfrm>
          <a:prstGeom prst="rect">
            <a:avLst/>
          </a:prstGeom>
          <a:noFill/>
          <a:ln>
            <a:noFill/>
          </a:ln>
        </p:spPr>
      </p:pic>
      <p:pic>
        <p:nvPicPr>
          <p:cNvPr id="417" name="Google Shape;417;p28"/>
          <p:cNvPicPr preferRelativeResize="0"/>
          <p:nvPr/>
        </p:nvPicPr>
        <p:blipFill>
          <a:blip r:embed="rId7">
            <a:alphaModFix/>
          </a:blip>
          <a:stretch>
            <a:fillRect/>
          </a:stretch>
        </p:blipFill>
        <p:spPr>
          <a:xfrm>
            <a:off x="216090" y="615562"/>
            <a:ext cx="530053" cy="761454"/>
          </a:xfrm>
          <a:prstGeom prst="rect">
            <a:avLst/>
          </a:prstGeom>
          <a:noFill/>
          <a:ln>
            <a:noFill/>
          </a:ln>
        </p:spPr>
      </p:pic>
      <p:pic>
        <p:nvPicPr>
          <p:cNvPr id="418" name="Google Shape;418;p28"/>
          <p:cNvPicPr preferRelativeResize="0"/>
          <p:nvPr/>
        </p:nvPicPr>
        <p:blipFill>
          <a:blip r:embed="rId8">
            <a:alphaModFix/>
          </a:blip>
          <a:stretch>
            <a:fillRect/>
          </a:stretch>
        </p:blipFill>
        <p:spPr>
          <a:xfrm>
            <a:off x="1384692" y="1422567"/>
            <a:ext cx="530052" cy="761459"/>
          </a:xfrm>
          <a:prstGeom prst="rect">
            <a:avLst/>
          </a:prstGeom>
          <a:noFill/>
          <a:ln>
            <a:noFill/>
          </a:ln>
        </p:spPr>
      </p:pic>
      <p:sp>
        <p:nvSpPr>
          <p:cNvPr id="419" name="Google Shape;419;p28"/>
          <p:cNvSpPr txBox="1"/>
          <p:nvPr/>
        </p:nvSpPr>
        <p:spPr>
          <a:xfrm>
            <a:off x="157325" y="222850"/>
            <a:ext cx="1816200" cy="3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177 empty pages</a:t>
            </a:r>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425" name="Google Shape;425;p29"/>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Background composition</a:t>
            </a:r>
            <a:endParaRPr/>
          </a:p>
        </p:txBody>
      </p:sp>
      <p:pic>
        <p:nvPicPr>
          <p:cNvPr id="426" name="Google Shape;426;p29"/>
          <p:cNvPicPr preferRelativeResize="0"/>
          <p:nvPr/>
        </p:nvPicPr>
        <p:blipFill>
          <a:blip r:embed="rId3">
            <a:alphaModFix/>
          </a:blip>
          <a:stretch>
            <a:fillRect/>
          </a:stretch>
        </p:blipFill>
        <p:spPr>
          <a:xfrm>
            <a:off x="1373963" y="615562"/>
            <a:ext cx="530053" cy="761460"/>
          </a:xfrm>
          <a:prstGeom prst="rect">
            <a:avLst/>
          </a:prstGeom>
          <a:noFill/>
          <a:ln>
            <a:noFill/>
          </a:ln>
        </p:spPr>
      </p:pic>
      <p:pic>
        <p:nvPicPr>
          <p:cNvPr id="427" name="Google Shape;427;p29"/>
          <p:cNvPicPr preferRelativeResize="0"/>
          <p:nvPr/>
        </p:nvPicPr>
        <p:blipFill>
          <a:blip r:embed="rId4">
            <a:alphaModFix/>
          </a:blip>
          <a:stretch>
            <a:fillRect/>
          </a:stretch>
        </p:blipFill>
        <p:spPr>
          <a:xfrm>
            <a:off x="216076" y="1422567"/>
            <a:ext cx="530052" cy="761457"/>
          </a:xfrm>
          <a:prstGeom prst="rect">
            <a:avLst/>
          </a:prstGeom>
          <a:noFill/>
          <a:ln>
            <a:noFill/>
          </a:ln>
        </p:spPr>
      </p:pic>
      <p:pic>
        <p:nvPicPr>
          <p:cNvPr id="428" name="Google Shape;428;p29"/>
          <p:cNvPicPr preferRelativeResize="0"/>
          <p:nvPr/>
        </p:nvPicPr>
        <p:blipFill>
          <a:blip r:embed="rId5">
            <a:alphaModFix/>
          </a:blip>
          <a:stretch>
            <a:fillRect/>
          </a:stretch>
        </p:blipFill>
        <p:spPr>
          <a:xfrm>
            <a:off x="800835" y="615562"/>
            <a:ext cx="529150" cy="761458"/>
          </a:xfrm>
          <a:prstGeom prst="rect">
            <a:avLst/>
          </a:prstGeom>
          <a:noFill/>
          <a:ln>
            <a:noFill/>
          </a:ln>
        </p:spPr>
      </p:pic>
      <p:pic>
        <p:nvPicPr>
          <p:cNvPr id="429" name="Google Shape;429;p29"/>
          <p:cNvPicPr preferRelativeResize="0"/>
          <p:nvPr/>
        </p:nvPicPr>
        <p:blipFill>
          <a:blip r:embed="rId6">
            <a:alphaModFix/>
          </a:blip>
          <a:stretch>
            <a:fillRect/>
          </a:stretch>
        </p:blipFill>
        <p:spPr>
          <a:xfrm>
            <a:off x="800389" y="1422567"/>
            <a:ext cx="530052" cy="761458"/>
          </a:xfrm>
          <a:prstGeom prst="rect">
            <a:avLst/>
          </a:prstGeom>
          <a:noFill/>
          <a:ln>
            <a:noFill/>
          </a:ln>
        </p:spPr>
      </p:pic>
      <p:pic>
        <p:nvPicPr>
          <p:cNvPr id="430" name="Google Shape;430;p29"/>
          <p:cNvPicPr preferRelativeResize="0"/>
          <p:nvPr/>
        </p:nvPicPr>
        <p:blipFill>
          <a:blip r:embed="rId7">
            <a:alphaModFix/>
          </a:blip>
          <a:stretch>
            <a:fillRect/>
          </a:stretch>
        </p:blipFill>
        <p:spPr>
          <a:xfrm>
            <a:off x="216090" y="615562"/>
            <a:ext cx="530053" cy="761454"/>
          </a:xfrm>
          <a:prstGeom prst="rect">
            <a:avLst/>
          </a:prstGeom>
          <a:noFill/>
          <a:ln>
            <a:noFill/>
          </a:ln>
        </p:spPr>
      </p:pic>
      <p:pic>
        <p:nvPicPr>
          <p:cNvPr id="431" name="Google Shape;431;p29"/>
          <p:cNvPicPr preferRelativeResize="0"/>
          <p:nvPr/>
        </p:nvPicPr>
        <p:blipFill>
          <a:blip r:embed="rId8">
            <a:alphaModFix/>
          </a:blip>
          <a:stretch>
            <a:fillRect/>
          </a:stretch>
        </p:blipFill>
        <p:spPr>
          <a:xfrm>
            <a:off x="1384692" y="1422567"/>
            <a:ext cx="530052" cy="761459"/>
          </a:xfrm>
          <a:prstGeom prst="rect">
            <a:avLst/>
          </a:prstGeom>
          <a:noFill/>
          <a:ln w="28575" cap="flat" cmpd="sng">
            <a:solidFill>
              <a:srgbClr val="00FF00"/>
            </a:solidFill>
            <a:prstDash val="solid"/>
            <a:round/>
            <a:headEnd type="none" w="sm" len="sm"/>
            <a:tailEnd type="none" w="sm" len="sm"/>
          </a:ln>
        </p:spPr>
      </p:pic>
      <p:pic>
        <p:nvPicPr>
          <p:cNvPr id="432" name="Google Shape;432;p29"/>
          <p:cNvPicPr preferRelativeResize="0"/>
          <p:nvPr/>
        </p:nvPicPr>
        <p:blipFill>
          <a:blip r:embed="rId9">
            <a:alphaModFix/>
          </a:blip>
          <a:stretch>
            <a:fillRect/>
          </a:stretch>
        </p:blipFill>
        <p:spPr>
          <a:xfrm>
            <a:off x="2270137" y="1864528"/>
            <a:ext cx="1181405" cy="1737360"/>
          </a:xfrm>
          <a:prstGeom prst="rect">
            <a:avLst/>
          </a:prstGeom>
          <a:noFill/>
          <a:ln>
            <a:noFill/>
          </a:ln>
        </p:spPr>
      </p:pic>
      <p:sp>
        <p:nvSpPr>
          <p:cNvPr id="433" name="Google Shape;433;p29"/>
          <p:cNvSpPr txBox="1"/>
          <p:nvPr/>
        </p:nvSpPr>
        <p:spPr>
          <a:xfrm>
            <a:off x="2553325" y="1422575"/>
            <a:ext cx="9711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Color</a:t>
            </a:r>
            <a:endParaRPr sz="1600" b="1">
              <a:solidFill>
                <a:schemeClr val="dk2"/>
              </a:solidFill>
            </a:endParaRPr>
          </a:p>
        </p:txBody>
      </p:sp>
      <p:sp>
        <p:nvSpPr>
          <p:cNvPr id="434" name="Google Shape;434;p29"/>
          <p:cNvSpPr txBox="1"/>
          <p:nvPr/>
        </p:nvSpPr>
        <p:spPr>
          <a:xfrm>
            <a:off x="157325" y="222850"/>
            <a:ext cx="1816200" cy="3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177 empty pages</a:t>
            </a:r>
            <a:endParaRPr>
              <a:solidFill>
                <a:schemeClr val="dk2"/>
              </a:solidFill>
            </a:endParaRPr>
          </a:p>
        </p:txBody>
      </p:sp>
      <p:cxnSp>
        <p:nvCxnSpPr>
          <p:cNvPr id="435" name="Google Shape;435;p29"/>
          <p:cNvCxnSpPr>
            <a:stCxn id="431" idx="2"/>
            <a:endCxn id="432" idx="1"/>
          </p:cNvCxnSpPr>
          <p:nvPr/>
        </p:nvCxnSpPr>
        <p:spPr>
          <a:xfrm rot="-5400000" flipH="1">
            <a:off x="1685268" y="2148475"/>
            <a:ext cx="549300" cy="620400"/>
          </a:xfrm>
          <a:prstGeom prst="curvedConnector2">
            <a:avLst/>
          </a:prstGeom>
          <a:noFill/>
          <a:ln w="44450" cap="flat" cmpd="sng">
            <a:solidFill>
              <a:srgbClr val="4C9D96"/>
            </a:solidFill>
            <a:prstDash val="solid"/>
            <a:round/>
            <a:headEnd type="none" w="med" len="med"/>
            <a:tailEnd type="triangle" w="med" len="med"/>
          </a:ln>
        </p:spPr>
      </p:cxnSp>
      <p:sp>
        <p:nvSpPr>
          <p:cNvPr id="436" name="Google Shape;436;p29"/>
          <p:cNvSpPr/>
          <p:nvPr/>
        </p:nvSpPr>
        <p:spPr>
          <a:xfrm>
            <a:off x="2270113" y="143942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437" name="Google Shape;437;p29"/>
          <p:cNvSpPr txBox="1"/>
          <p:nvPr/>
        </p:nvSpPr>
        <p:spPr>
          <a:xfrm>
            <a:off x="2313913" y="137507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443" name="Google Shape;443;p30"/>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Background composition</a:t>
            </a:r>
            <a:endParaRPr/>
          </a:p>
        </p:txBody>
      </p:sp>
      <p:pic>
        <p:nvPicPr>
          <p:cNvPr id="444" name="Google Shape;444;p30"/>
          <p:cNvPicPr preferRelativeResize="0"/>
          <p:nvPr/>
        </p:nvPicPr>
        <p:blipFill>
          <a:blip r:embed="rId3">
            <a:alphaModFix/>
          </a:blip>
          <a:stretch>
            <a:fillRect/>
          </a:stretch>
        </p:blipFill>
        <p:spPr>
          <a:xfrm>
            <a:off x="1373963" y="615562"/>
            <a:ext cx="530053" cy="761460"/>
          </a:xfrm>
          <a:prstGeom prst="rect">
            <a:avLst/>
          </a:prstGeom>
          <a:noFill/>
          <a:ln>
            <a:noFill/>
          </a:ln>
        </p:spPr>
      </p:pic>
      <p:pic>
        <p:nvPicPr>
          <p:cNvPr id="445" name="Google Shape;445;p30"/>
          <p:cNvPicPr preferRelativeResize="0"/>
          <p:nvPr/>
        </p:nvPicPr>
        <p:blipFill>
          <a:blip r:embed="rId4">
            <a:alphaModFix/>
          </a:blip>
          <a:stretch>
            <a:fillRect/>
          </a:stretch>
        </p:blipFill>
        <p:spPr>
          <a:xfrm>
            <a:off x="216076" y="1422567"/>
            <a:ext cx="530052" cy="761457"/>
          </a:xfrm>
          <a:prstGeom prst="rect">
            <a:avLst/>
          </a:prstGeom>
          <a:noFill/>
          <a:ln>
            <a:noFill/>
          </a:ln>
        </p:spPr>
      </p:pic>
      <p:pic>
        <p:nvPicPr>
          <p:cNvPr id="446" name="Google Shape;446;p30"/>
          <p:cNvPicPr preferRelativeResize="0"/>
          <p:nvPr/>
        </p:nvPicPr>
        <p:blipFill>
          <a:blip r:embed="rId5">
            <a:alphaModFix/>
          </a:blip>
          <a:stretch>
            <a:fillRect/>
          </a:stretch>
        </p:blipFill>
        <p:spPr>
          <a:xfrm>
            <a:off x="800835" y="615562"/>
            <a:ext cx="529150" cy="761458"/>
          </a:xfrm>
          <a:prstGeom prst="rect">
            <a:avLst/>
          </a:prstGeom>
          <a:noFill/>
          <a:ln>
            <a:noFill/>
          </a:ln>
        </p:spPr>
      </p:pic>
      <p:pic>
        <p:nvPicPr>
          <p:cNvPr id="447" name="Google Shape;447;p30"/>
          <p:cNvPicPr preferRelativeResize="0"/>
          <p:nvPr/>
        </p:nvPicPr>
        <p:blipFill>
          <a:blip r:embed="rId6">
            <a:alphaModFix/>
          </a:blip>
          <a:stretch>
            <a:fillRect/>
          </a:stretch>
        </p:blipFill>
        <p:spPr>
          <a:xfrm>
            <a:off x="800389" y="1422567"/>
            <a:ext cx="530052" cy="761458"/>
          </a:xfrm>
          <a:prstGeom prst="rect">
            <a:avLst/>
          </a:prstGeom>
          <a:noFill/>
          <a:ln>
            <a:noFill/>
          </a:ln>
        </p:spPr>
      </p:pic>
      <p:pic>
        <p:nvPicPr>
          <p:cNvPr id="448" name="Google Shape;448;p30"/>
          <p:cNvPicPr preferRelativeResize="0"/>
          <p:nvPr/>
        </p:nvPicPr>
        <p:blipFill>
          <a:blip r:embed="rId7">
            <a:alphaModFix/>
          </a:blip>
          <a:stretch>
            <a:fillRect/>
          </a:stretch>
        </p:blipFill>
        <p:spPr>
          <a:xfrm>
            <a:off x="216090" y="615562"/>
            <a:ext cx="530053" cy="761454"/>
          </a:xfrm>
          <a:prstGeom prst="rect">
            <a:avLst/>
          </a:prstGeom>
          <a:noFill/>
          <a:ln>
            <a:noFill/>
          </a:ln>
        </p:spPr>
      </p:pic>
      <p:pic>
        <p:nvPicPr>
          <p:cNvPr id="449" name="Google Shape;449;p30"/>
          <p:cNvPicPr preferRelativeResize="0"/>
          <p:nvPr/>
        </p:nvPicPr>
        <p:blipFill>
          <a:blip r:embed="rId8">
            <a:alphaModFix/>
          </a:blip>
          <a:stretch>
            <a:fillRect/>
          </a:stretch>
        </p:blipFill>
        <p:spPr>
          <a:xfrm>
            <a:off x="1384692" y="1422567"/>
            <a:ext cx="530052" cy="761459"/>
          </a:xfrm>
          <a:prstGeom prst="rect">
            <a:avLst/>
          </a:prstGeom>
          <a:noFill/>
          <a:ln w="28575" cap="flat" cmpd="sng">
            <a:solidFill>
              <a:srgbClr val="00FF00"/>
            </a:solidFill>
            <a:prstDash val="solid"/>
            <a:round/>
            <a:headEnd type="none" w="sm" len="sm"/>
            <a:tailEnd type="none" w="sm" len="sm"/>
          </a:ln>
        </p:spPr>
      </p:pic>
      <p:pic>
        <p:nvPicPr>
          <p:cNvPr id="450" name="Google Shape;450;p30"/>
          <p:cNvPicPr preferRelativeResize="0"/>
          <p:nvPr/>
        </p:nvPicPr>
        <p:blipFill>
          <a:blip r:embed="rId9">
            <a:alphaModFix/>
          </a:blip>
          <a:stretch>
            <a:fillRect/>
          </a:stretch>
        </p:blipFill>
        <p:spPr>
          <a:xfrm>
            <a:off x="2270137" y="1864528"/>
            <a:ext cx="1181405" cy="1737360"/>
          </a:xfrm>
          <a:prstGeom prst="rect">
            <a:avLst/>
          </a:prstGeom>
          <a:noFill/>
          <a:ln>
            <a:noFill/>
          </a:ln>
        </p:spPr>
      </p:pic>
      <p:sp>
        <p:nvSpPr>
          <p:cNvPr id="451" name="Google Shape;451;p30"/>
          <p:cNvSpPr txBox="1"/>
          <p:nvPr/>
        </p:nvSpPr>
        <p:spPr>
          <a:xfrm>
            <a:off x="2553325" y="1422575"/>
            <a:ext cx="9711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Color</a:t>
            </a:r>
            <a:endParaRPr sz="1600" b="1">
              <a:solidFill>
                <a:schemeClr val="dk2"/>
              </a:solidFill>
            </a:endParaRPr>
          </a:p>
        </p:txBody>
      </p:sp>
      <p:grpSp>
        <p:nvGrpSpPr>
          <p:cNvPr id="452" name="Google Shape;452;p30"/>
          <p:cNvGrpSpPr/>
          <p:nvPr/>
        </p:nvGrpSpPr>
        <p:grpSpPr>
          <a:xfrm>
            <a:off x="3893501" y="1864562"/>
            <a:ext cx="2340252" cy="1737301"/>
            <a:chOff x="4817050" y="2783914"/>
            <a:chExt cx="1781149" cy="1322550"/>
          </a:xfrm>
        </p:grpSpPr>
        <p:pic>
          <p:nvPicPr>
            <p:cNvPr id="453" name="Google Shape;453;p30"/>
            <p:cNvPicPr preferRelativeResize="0"/>
            <p:nvPr/>
          </p:nvPicPr>
          <p:blipFill>
            <a:blip r:embed="rId9">
              <a:alphaModFix/>
            </a:blip>
            <a:stretch>
              <a:fillRect/>
            </a:stretch>
          </p:blipFill>
          <p:spPr>
            <a:xfrm>
              <a:off x="4817050" y="2783914"/>
              <a:ext cx="890574" cy="1322550"/>
            </a:xfrm>
            <a:prstGeom prst="rect">
              <a:avLst/>
            </a:prstGeom>
            <a:noFill/>
            <a:ln>
              <a:noFill/>
            </a:ln>
          </p:spPr>
        </p:pic>
        <p:pic>
          <p:nvPicPr>
            <p:cNvPr id="454" name="Google Shape;454;p30"/>
            <p:cNvPicPr preferRelativeResize="0"/>
            <p:nvPr/>
          </p:nvPicPr>
          <p:blipFill>
            <a:blip r:embed="rId9">
              <a:alphaModFix/>
            </a:blip>
            <a:stretch>
              <a:fillRect/>
            </a:stretch>
          </p:blipFill>
          <p:spPr>
            <a:xfrm flipH="1">
              <a:off x="5707625" y="2783914"/>
              <a:ext cx="890574" cy="1322550"/>
            </a:xfrm>
            <a:prstGeom prst="rect">
              <a:avLst/>
            </a:prstGeom>
            <a:noFill/>
            <a:ln>
              <a:noFill/>
            </a:ln>
          </p:spPr>
        </p:pic>
      </p:grpSp>
      <p:sp>
        <p:nvSpPr>
          <p:cNvPr id="455" name="Google Shape;455;p30"/>
          <p:cNvSpPr txBox="1"/>
          <p:nvPr/>
        </p:nvSpPr>
        <p:spPr>
          <a:xfrm>
            <a:off x="4434863" y="1422575"/>
            <a:ext cx="15138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Double page</a:t>
            </a:r>
            <a:endParaRPr sz="1600" b="1">
              <a:solidFill>
                <a:schemeClr val="dk2"/>
              </a:solidFill>
            </a:endParaRPr>
          </a:p>
        </p:txBody>
      </p:sp>
      <p:sp>
        <p:nvSpPr>
          <p:cNvPr id="456" name="Google Shape;456;p30"/>
          <p:cNvSpPr txBox="1"/>
          <p:nvPr/>
        </p:nvSpPr>
        <p:spPr>
          <a:xfrm>
            <a:off x="157325" y="222850"/>
            <a:ext cx="1816200" cy="3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177 empty pages</a:t>
            </a:r>
            <a:endParaRPr>
              <a:solidFill>
                <a:schemeClr val="dk2"/>
              </a:solidFill>
            </a:endParaRPr>
          </a:p>
        </p:txBody>
      </p:sp>
      <p:cxnSp>
        <p:nvCxnSpPr>
          <p:cNvPr id="457" name="Google Shape;457;p30"/>
          <p:cNvCxnSpPr>
            <a:stCxn id="449" idx="2"/>
            <a:endCxn id="450" idx="1"/>
          </p:cNvCxnSpPr>
          <p:nvPr/>
        </p:nvCxnSpPr>
        <p:spPr>
          <a:xfrm rot="-5400000" flipH="1">
            <a:off x="1685268" y="2148475"/>
            <a:ext cx="549300" cy="620400"/>
          </a:xfrm>
          <a:prstGeom prst="curvedConnector2">
            <a:avLst/>
          </a:prstGeom>
          <a:noFill/>
          <a:ln w="44450" cap="flat" cmpd="sng">
            <a:solidFill>
              <a:srgbClr val="4C9D96"/>
            </a:solidFill>
            <a:prstDash val="solid"/>
            <a:round/>
            <a:headEnd type="none" w="med" len="med"/>
            <a:tailEnd type="triangle" w="med" len="med"/>
          </a:ln>
        </p:spPr>
      </p:cxnSp>
      <p:cxnSp>
        <p:nvCxnSpPr>
          <p:cNvPr id="458" name="Google Shape;458;p30"/>
          <p:cNvCxnSpPr>
            <a:stCxn id="450" idx="3"/>
            <a:endCxn id="453" idx="1"/>
          </p:cNvCxnSpPr>
          <p:nvPr/>
        </p:nvCxnSpPr>
        <p:spPr>
          <a:xfrm>
            <a:off x="3451543" y="2733208"/>
            <a:ext cx="441900" cy="600"/>
          </a:xfrm>
          <a:prstGeom prst="curvedConnector3">
            <a:avLst>
              <a:gd name="adj1" fmla="val 50007"/>
            </a:avLst>
          </a:prstGeom>
          <a:noFill/>
          <a:ln w="44450" cap="flat" cmpd="sng">
            <a:solidFill>
              <a:srgbClr val="4C9D96"/>
            </a:solidFill>
            <a:prstDash val="solid"/>
            <a:round/>
            <a:headEnd type="none" w="med" len="med"/>
            <a:tailEnd type="triangle" w="med" len="med"/>
          </a:ln>
        </p:spPr>
      </p:cxnSp>
      <p:sp>
        <p:nvSpPr>
          <p:cNvPr id="459" name="Google Shape;459;p30"/>
          <p:cNvSpPr/>
          <p:nvPr/>
        </p:nvSpPr>
        <p:spPr>
          <a:xfrm>
            <a:off x="2270113" y="143942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460" name="Google Shape;460;p30"/>
          <p:cNvSpPr txBox="1"/>
          <p:nvPr/>
        </p:nvSpPr>
        <p:spPr>
          <a:xfrm>
            <a:off x="2313913" y="137507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461" name="Google Shape;461;p30"/>
          <p:cNvSpPr/>
          <p:nvPr/>
        </p:nvSpPr>
        <p:spPr>
          <a:xfrm>
            <a:off x="4112371" y="144137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462" name="Google Shape;462;p30"/>
          <p:cNvSpPr txBox="1"/>
          <p:nvPr/>
        </p:nvSpPr>
        <p:spPr>
          <a:xfrm>
            <a:off x="4142597" y="137702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2</a:t>
            </a:r>
            <a:endParaRPr sz="1800" b="1">
              <a:solidFill>
                <a:srgbClr val="FFFFFF"/>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31"/>
          <p:cNvPicPr preferRelativeResize="0"/>
          <p:nvPr/>
        </p:nvPicPr>
        <p:blipFill>
          <a:blip r:embed="rId3">
            <a:alphaModFix/>
          </a:blip>
          <a:stretch>
            <a:fillRect/>
          </a:stretch>
        </p:blipFill>
        <p:spPr>
          <a:xfrm>
            <a:off x="6675707" y="1864530"/>
            <a:ext cx="2345435" cy="1737360"/>
          </a:xfrm>
          <a:prstGeom prst="rect">
            <a:avLst/>
          </a:prstGeom>
          <a:noFill/>
          <a:ln>
            <a:noFill/>
          </a:ln>
        </p:spPr>
      </p:pic>
      <p:sp>
        <p:nvSpPr>
          <p:cNvPr id="468" name="Google Shape;468;p31"/>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Background composition</a:t>
            </a:r>
            <a:endParaRPr/>
          </a:p>
        </p:txBody>
      </p:sp>
      <p:sp>
        <p:nvSpPr>
          <p:cNvPr id="469" name="Google Shape;46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470" name="Google Shape;470;p31"/>
          <p:cNvPicPr preferRelativeResize="0"/>
          <p:nvPr/>
        </p:nvPicPr>
        <p:blipFill>
          <a:blip r:embed="rId4">
            <a:alphaModFix/>
          </a:blip>
          <a:stretch>
            <a:fillRect/>
          </a:stretch>
        </p:blipFill>
        <p:spPr>
          <a:xfrm>
            <a:off x="1373963" y="615562"/>
            <a:ext cx="530053" cy="761460"/>
          </a:xfrm>
          <a:prstGeom prst="rect">
            <a:avLst/>
          </a:prstGeom>
          <a:noFill/>
          <a:ln>
            <a:noFill/>
          </a:ln>
        </p:spPr>
      </p:pic>
      <p:pic>
        <p:nvPicPr>
          <p:cNvPr id="471" name="Google Shape;471;p31"/>
          <p:cNvPicPr preferRelativeResize="0"/>
          <p:nvPr/>
        </p:nvPicPr>
        <p:blipFill>
          <a:blip r:embed="rId5">
            <a:alphaModFix/>
          </a:blip>
          <a:stretch>
            <a:fillRect/>
          </a:stretch>
        </p:blipFill>
        <p:spPr>
          <a:xfrm>
            <a:off x="216076" y="1422567"/>
            <a:ext cx="530052" cy="761457"/>
          </a:xfrm>
          <a:prstGeom prst="rect">
            <a:avLst/>
          </a:prstGeom>
          <a:noFill/>
          <a:ln>
            <a:noFill/>
          </a:ln>
        </p:spPr>
      </p:pic>
      <p:pic>
        <p:nvPicPr>
          <p:cNvPr id="472" name="Google Shape;472;p31"/>
          <p:cNvPicPr preferRelativeResize="0"/>
          <p:nvPr/>
        </p:nvPicPr>
        <p:blipFill>
          <a:blip r:embed="rId6">
            <a:alphaModFix/>
          </a:blip>
          <a:stretch>
            <a:fillRect/>
          </a:stretch>
        </p:blipFill>
        <p:spPr>
          <a:xfrm>
            <a:off x="800835" y="615562"/>
            <a:ext cx="529150" cy="761458"/>
          </a:xfrm>
          <a:prstGeom prst="rect">
            <a:avLst/>
          </a:prstGeom>
          <a:noFill/>
          <a:ln>
            <a:noFill/>
          </a:ln>
        </p:spPr>
      </p:pic>
      <p:pic>
        <p:nvPicPr>
          <p:cNvPr id="473" name="Google Shape;473;p31"/>
          <p:cNvPicPr preferRelativeResize="0"/>
          <p:nvPr/>
        </p:nvPicPr>
        <p:blipFill>
          <a:blip r:embed="rId7">
            <a:alphaModFix/>
          </a:blip>
          <a:stretch>
            <a:fillRect/>
          </a:stretch>
        </p:blipFill>
        <p:spPr>
          <a:xfrm>
            <a:off x="800389" y="1422567"/>
            <a:ext cx="530052" cy="761458"/>
          </a:xfrm>
          <a:prstGeom prst="rect">
            <a:avLst/>
          </a:prstGeom>
          <a:noFill/>
          <a:ln>
            <a:noFill/>
          </a:ln>
        </p:spPr>
      </p:pic>
      <p:pic>
        <p:nvPicPr>
          <p:cNvPr id="474" name="Google Shape;474;p31"/>
          <p:cNvPicPr preferRelativeResize="0"/>
          <p:nvPr/>
        </p:nvPicPr>
        <p:blipFill>
          <a:blip r:embed="rId8">
            <a:alphaModFix/>
          </a:blip>
          <a:stretch>
            <a:fillRect/>
          </a:stretch>
        </p:blipFill>
        <p:spPr>
          <a:xfrm>
            <a:off x="216090" y="615562"/>
            <a:ext cx="530053" cy="761454"/>
          </a:xfrm>
          <a:prstGeom prst="rect">
            <a:avLst/>
          </a:prstGeom>
          <a:noFill/>
          <a:ln>
            <a:noFill/>
          </a:ln>
        </p:spPr>
      </p:pic>
      <p:pic>
        <p:nvPicPr>
          <p:cNvPr id="475" name="Google Shape;475;p31"/>
          <p:cNvPicPr preferRelativeResize="0"/>
          <p:nvPr/>
        </p:nvPicPr>
        <p:blipFill>
          <a:blip r:embed="rId9">
            <a:alphaModFix/>
          </a:blip>
          <a:stretch>
            <a:fillRect/>
          </a:stretch>
        </p:blipFill>
        <p:spPr>
          <a:xfrm>
            <a:off x="1384692" y="1422567"/>
            <a:ext cx="530052" cy="761459"/>
          </a:xfrm>
          <a:prstGeom prst="rect">
            <a:avLst/>
          </a:prstGeom>
          <a:noFill/>
          <a:ln w="28575" cap="flat" cmpd="sng">
            <a:solidFill>
              <a:srgbClr val="00FF00"/>
            </a:solidFill>
            <a:prstDash val="solid"/>
            <a:round/>
            <a:headEnd type="none" w="sm" len="sm"/>
            <a:tailEnd type="none" w="sm" len="sm"/>
          </a:ln>
        </p:spPr>
      </p:pic>
      <p:pic>
        <p:nvPicPr>
          <p:cNvPr id="476" name="Google Shape;476;p31"/>
          <p:cNvPicPr preferRelativeResize="0"/>
          <p:nvPr/>
        </p:nvPicPr>
        <p:blipFill>
          <a:blip r:embed="rId10">
            <a:alphaModFix/>
          </a:blip>
          <a:stretch>
            <a:fillRect/>
          </a:stretch>
        </p:blipFill>
        <p:spPr>
          <a:xfrm>
            <a:off x="2270137" y="1864528"/>
            <a:ext cx="1181405" cy="1737360"/>
          </a:xfrm>
          <a:prstGeom prst="rect">
            <a:avLst/>
          </a:prstGeom>
          <a:noFill/>
          <a:ln>
            <a:noFill/>
          </a:ln>
        </p:spPr>
      </p:pic>
      <p:sp>
        <p:nvSpPr>
          <p:cNvPr id="477" name="Google Shape;477;p31"/>
          <p:cNvSpPr txBox="1"/>
          <p:nvPr/>
        </p:nvSpPr>
        <p:spPr>
          <a:xfrm>
            <a:off x="2553325" y="1422575"/>
            <a:ext cx="9711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Color</a:t>
            </a:r>
            <a:endParaRPr sz="1600" b="1">
              <a:solidFill>
                <a:schemeClr val="dk2"/>
              </a:solidFill>
            </a:endParaRPr>
          </a:p>
        </p:txBody>
      </p:sp>
      <p:grpSp>
        <p:nvGrpSpPr>
          <p:cNvPr id="478" name="Google Shape;478;p31"/>
          <p:cNvGrpSpPr/>
          <p:nvPr/>
        </p:nvGrpSpPr>
        <p:grpSpPr>
          <a:xfrm>
            <a:off x="3893501" y="1864562"/>
            <a:ext cx="2340252" cy="1737301"/>
            <a:chOff x="4817050" y="2783914"/>
            <a:chExt cx="1781149" cy="1322550"/>
          </a:xfrm>
        </p:grpSpPr>
        <p:pic>
          <p:nvPicPr>
            <p:cNvPr id="479" name="Google Shape;479;p31"/>
            <p:cNvPicPr preferRelativeResize="0"/>
            <p:nvPr/>
          </p:nvPicPr>
          <p:blipFill>
            <a:blip r:embed="rId10">
              <a:alphaModFix/>
            </a:blip>
            <a:stretch>
              <a:fillRect/>
            </a:stretch>
          </p:blipFill>
          <p:spPr>
            <a:xfrm>
              <a:off x="4817050" y="2783914"/>
              <a:ext cx="890574" cy="1322550"/>
            </a:xfrm>
            <a:prstGeom prst="rect">
              <a:avLst/>
            </a:prstGeom>
            <a:noFill/>
            <a:ln>
              <a:noFill/>
            </a:ln>
          </p:spPr>
        </p:pic>
        <p:pic>
          <p:nvPicPr>
            <p:cNvPr id="480" name="Google Shape;480;p31"/>
            <p:cNvPicPr preferRelativeResize="0"/>
            <p:nvPr/>
          </p:nvPicPr>
          <p:blipFill>
            <a:blip r:embed="rId10">
              <a:alphaModFix/>
            </a:blip>
            <a:stretch>
              <a:fillRect/>
            </a:stretch>
          </p:blipFill>
          <p:spPr>
            <a:xfrm flipH="1">
              <a:off x="5707625" y="2783914"/>
              <a:ext cx="890574" cy="1322550"/>
            </a:xfrm>
            <a:prstGeom prst="rect">
              <a:avLst/>
            </a:prstGeom>
            <a:noFill/>
            <a:ln>
              <a:noFill/>
            </a:ln>
          </p:spPr>
        </p:pic>
      </p:grpSp>
      <p:sp>
        <p:nvSpPr>
          <p:cNvPr id="481" name="Google Shape;481;p31"/>
          <p:cNvSpPr txBox="1"/>
          <p:nvPr/>
        </p:nvSpPr>
        <p:spPr>
          <a:xfrm>
            <a:off x="4434863" y="1422575"/>
            <a:ext cx="15138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Double page</a:t>
            </a:r>
            <a:endParaRPr sz="1600" b="1">
              <a:solidFill>
                <a:schemeClr val="dk2"/>
              </a:solidFill>
            </a:endParaRPr>
          </a:p>
        </p:txBody>
      </p:sp>
      <p:sp>
        <p:nvSpPr>
          <p:cNvPr id="482" name="Google Shape;482;p31"/>
          <p:cNvSpPr txBox="1"/>
          <p:nvPr/>
        </p:nvSpPr>
        <p:spPr>
          <a:xfrm>
            <a:off x="7046050" y="1420625"/>
            <a:ext cx="1895700" cy="33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Contextualization</a:t>
            </a:r>
            <a:endParaRPr sz="1600" b="1">
              <a:solidFill>
                <a:schemeClr val="dk2"/>
              </a:solidFill>
            </a:endParaRPr>
          </a:p>
        </p:txBody>
      </p:sp>
      <p:grpSp>
        <p:nvGrpSpPr>
          <p:cNvPr id="483" name="Google Shape;483;p31"/>
          <p:cNvGrpSpPr/>
          <p:nvPr/>
        </p:nvGrpSpPr>
        <p:grpSpPr>
          <a:xfrm>
            <a:off x="6907403" y="2032836"/>
            <a:ext cx="1499636" cy="1114045"/>
            <a:chOff x="4294251" y="2774283"/>
            <a:chExt cx="2091251" cy="1529231"/>
          </a:xfrm>
        </p:grpSpPr>
        <p:pic>
          <p:nvPicPr>
            <p:cNvPr id="484" name="Google Shape;484;p31"/>
            <p:cNvPicPr preferRelativeResize="0"/>
            <p:nvPr/>
          </p:nvPicPr>
          <p:blipFill>
            <a:blip r:embed="rId10">
              <a:alphaModFix/>
            </a:blip>
            <a:stretch>
              <a:fillRect/>
            </a:stretch>
          </p:blipFill>
          <p:spPr>
            <a:xfrm>
              <a:off x="4294251" y="2774283"/>
              <a:ext cx="1045624" cy="1529231"/>
            </a:xfrm>
            <a:prstGeom prst="rect">
              <a:avLst/>
            </a:prstGeom>
            <a:noFill/>
            <a:ln>
              <a:noFill/>
            </a:ln>
          </p:spPr>
        </p:pic>
        <p:pic>
          <p:nvPicPr>
            <p:cNvPr id="485" name="Google Shape;485;p31"/>
            <p:cNvPicPr preferRelativeResize="0"/>
            <p:nvPr/>
          </p:nvPicPr>
          <p:blipFill>
            <a:blip r:embed="rId10">
              <a:alphaModFix/>
            </a:blip>
            <a:stretch>
              <a:fillRect/>
            </a:stretch>
          </p:blipFill>
          <p:spPr>
            <a:xfrm flipH="1">
              <a:off x="5339877" y="2774283"/>
              <a:ext cx="1045624" cy="1529231"/>
            </a:xfrm>
            <a:prstGeom prst="rect">
              <a:avLst/>
            </a:prstGeom>
            <a:noFill/>
            <a:ln>
              <a:noFill/>
            </a:ln>
          </p:spPr>
        </p:pic>
      </p:grpSp>
      <p:sp>
        <p:nvSpPr>
          <p:cNvPr id="486" name="Google Shape;486;p31"/>
          <p:cNvSpPr txBox="1"/>
          <p:nvPr/>
        </p:nvSpPr>
        <p:spPr>
          <a:xfrm>
            <a:off x="157325" y="222850"/>
            <a:ext cx="1816200" cy="3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177 empty pages</a:t>
            </a:r>
            <a:endParaRPr>
              <a:solidFill>
                <a:schemeClr val="dk2"/>
              </a:solidFill>
            </a:endParaRPr>
          </a:p>
        </p:txBody>
      </p:sp>
      <p:pic>
        <p:nvPicPr>
          <p:cNvPr id="487" name="Google Shape;487;p31"/>
          <p:cNvPicPr preferRelativeResize="0"/>
          <p:nvPr/>
        </p:nvPicPr>
        <p:blipFill>
          <a:blip r:embed="rId11">
            <a:alphaModFix/>
          </a:blip>
          <a:stretch>
            <a:fillRect/>
          </a:stretch>
        </p:blipFill>
        <p:spPr>
          <a:xfrm>
            <a:off x="1090778" y="3321274"/>
            <a:ext cx="889022" cy="649093"/>
          </a:xfrm>
          <a:prstGeom prst="rect">
            <a:avLst/>
          </a:prstGeom>
          <a:noFill/>
          <a:ln>
            <a:noFill/>
          </a:ln>
        </p:spPr>
      </p:pic>
      <p:sp>
        <p:nvSpPr>
          <p:cNvPr id="488" name="Google Shape;488;p31"/>
          <p:cNvSpPr txBox="1"/>
          <p:nvPr/>
        </p:nvSpPr>
        <p:spPr>
          <a:xfrm>
            <a:off x="157325" y="2946238"/>
            <a:ext cx="18162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15 context images</a:t>
            </a:r>
            <a:endParaRPr>
              <a:solidFill>
                <a:schemeClr val="dk2"/>
              </a:solidFill>
            </a:endParaRPr>
          </a:p>
        </p:txBody>
      </p:sp>
      <p:pic>
        <p:nvPicPr>
          <p:cNvPr id="489" name="Google Shape;489;p31"/>
          <p:cNvPicPr preferRelativeResize="0"/>
          <p:nvPr/>
        </p:nvPicPr>
        <p:blipFill>
          <a:blip r:embed="rId12">
            <a:alphaModFix/>
          </a:blip>
          <a:stretch>
            <a:fillRect/>
          </a:stretch>
        </p:blipFill>
        <p:spPr>
          <a:xfrm>
            <a:off x="152478" y="3321882"/>
            <a:ext cx="886077" cy="647452"/>
          </a:xfrm>
          <a:prstGeom prst="rect">
            <a:avLst/>
          </a:prstGeom>
          <a:noFill/>
          <a:ln>
            <a:noFill/>
          </a:ln>
        </p:spPr>
      </p:pic>
      <p:pic>
        <p:nvPicPr>
          <p:cNvPr id="490" name="Google Shape;490;p31"/>
          <p:cNvPicPr preferRelativeResize="0"/>
          <p:nvPr/>
        </p:nvPicPr>
        <p:blipFill>
          <a:blip r:embed="rId13">
            <a:alphaModFix/>
          </a:blip>
          <a:stretch>
            <a:fillRect/>
          </a:stretch>
        </p:blipFill>
        <p:spPr>
          <a:xfrm>
            <a:off x="152473" y="4042971"/>
            <a:ext cx="886079" cy="647456"/>
          </a:xfrm>
          <a:prstGeom prst="rect">
            <a:avLst/>
          </a:prstGeom>
          <a:noFill/>
          <a:ln>
            <a:noFill/>
          </a:ln>
        </p:spPr>
      </p:pic>
      <p:cxnSp>
        <p:nvCxnSpPr>
          <p:cNvPr id="491" name="Google Shape;491;p31"/>
          <p:cNvCxnSpPr>
            <a:stCxn id="475" idx="2"/>
            <a:endCxn id="476" idx="1"/>
          </p:cNvCxnSpPr>
          <p:nvPr/>
        </p:nvCxnSpPr>
        <p:spPr>
          <a:xfrm rot="-5400000" flipH="1">
            <a:off x="1685268" y="2148475"/>
            <a:ext cx="549300" cy="620400"/>
          </a:xfrm>
          <a:prstGeom prst="curvedConnector2">
            <a:avLst/>
          </a:prstGeom>
          <a:noFill/>
          <a:ln w="44450" cap="flat" cmpd="sng">
            <a:solidFill>
              <a:srgbClr val="4C9D96"/>
            </a:solidFill>
            <a:prstDash val="solid"/>
            <a:round/>
            <a:headEnd type="none" w="med" len="med"/>
            <a:tailEnd type="triangle" w="med" len="med"/>
          </a:ln>
        </p:spPr>
      </p:cxnSp>
      <p:cxnSp>
        <p:nvCxnSpPr>
          <p:cNvPr id="492" name="Google Shape;492;p31"/>
          <p:cNvCxnSpPr>
            <a:stCxn id="476" idx="3"/>
            <a:endCxn id="479" idx="1"/>
          </p:cNvCxnSpPr>
          <p:nvPr/>
        </p:nvCxnSpPr>
        <p:spPr>
          <a:xfrm>
            <a:off x="3451543" y="2733208"/>
            <a:ext cx="441900" cy="600"/>
          </a:xfrm>
          <a:prstGeom prst="curvedConnector3">
            <a:avLst>
              <a:gd name="adj1" fmla="val 50007"/>
            </a:avLst>
          </a:prstGeom>
          <a:noFill/>
          <a:ln w="44450" cap="flat" cmpd="sng">
            <a:solidFill>
              <a:srgbClr val="4C9D96"/>
            </a:solidFill>
            <a:prstDash val="solid"/>
            <a:round/>
            <a:headEnd type="none" w="med" len="med"/>
            <a:tailEnd type="triangle" w="med" len="med"/>
          </a:ln>
        </p:spPr>
      </p:cxnSp>
      <p:cxnSp>
        <p:nvCxnSpPr>
          <p:cNvPr id="493" name="Google Shape;493;p31"/>
          <p:cNvCxnSpPr>
            <a:stCxn id="480" idx="1"/>
            <a:endCxn id="467" idx="1"/>
          </p:cNvCxnSpPr>
          <p:nvPr/>
        </p:nvCxnSpPr>
        <p:spPr>
          <a:xfrm>
            <a:off x="6233753" y="2733212"/>
            <a:ext cx="441900" cy="600"/>
          </a:xfrm>
          <a:prstGeom prst="curvedConnector3">
            <a:avLst>
              <a:gd name="adj1" fmla="val 50006"/>
            </a:avLst>
          </a:prstGeom>
          <a:noFill/>
          <a:ln w="44450" cap="flat" cmpd="sng">
            <a:solidFill>
              <a:srgbClr val="4C9D96"/>
            </a:solidFill>
            <a:prstDash val="solid"/>
            <a:round/>
            <a:headEnd type="none" w="med" len="med"/>
            <a:tailEnd type="triangle" w="med" len="med"/>
          </a:ln>
        </p:spPr>
      </p:cxnSp>
      <p:cxnSp>
        <p:nvCxnSpPr>
          <p:cNvPr id="494" name="Google Shape;494;p31"/>
          <p:cNvCxnSpPr>
            <a:stCxn id="495" idx="3"/>
            <a:endCxn id="467" idx="2"/>
          </p:cNvCxnSpPr>
          <p:nvPr/>
        </p:nvCxnSpPr>
        <p:spPr>
          <a:xfrm rot="10800000" flipH="1">
            <a:off x="1979798" y="3601747"/>
            <a:ext cx="5868600" cy="766200"/>
          </a:xfrm>
          <a:prstGeom prst="curvedConnector2">
            <a:avLst/>
          </a:prstGeom>
          <a:noFill/>
          <a:ln w="44450" cap="flat" cmpd="sng">
            <a:solidFill>
              <a:srgbClr val="4C9D96"/>
            </a:solidFill>
            <a:prstDash val="solid"/>
            <a:round/>
            <a:headEnd type="none" w="med" len="med"/>
            <a:tailEnd type="triangle" w="med" len="med"/>
          </a:ln>
        </p:spPr>
      </p:cxnSp>
      <p:pic>
        <p:nvPicPr>
          <p:cNvPr id="495" name="Google Shape;495;p31"/>
          <p:cNvPicPr preferRelativeResize="0"/>
          <p:nvPr/>
        </p:nvPicPr>
        <p:blipFill>
          <a:blip r:embed="rId3">
            <a:alphaModFix/>
          </a:blip>
          <a:stretch>
            <a:fillRect/>
          </a:stretch>
        </p:blipFill>
        <p:spPr>
          <a:xfrm>
            <a:off x="1090775" y="4042983"/>
            <a:ext cx="889022" cy="649930"/>
          </a:xfrm>
          <a:prstGeom prst="rect">
            <a:avLst/>
          </a:prstGeom>
          <a:noFill/>
          <a:ln w="28575" cap="flat" cmpd="sng">
            <a:solidFill>
              <a:srgbClr val="00FF00"/>
            </a:solidFill>
            <a:prstDash val="solid"/>
            <a:round/>
            <a:headEnd type="none" w="sm" len="sm"/>
            <a:tailEnd type="none" w="sm" len="sm"/>
          </a:ln>
        </p:spPr>
      </p:pic>
      <p:sp>
        <p:nvSpPr>
          <p:cNvPr id="496" name="Google Shape;496;p31"/>
          <p:cNvSpPr/>
          <p:nvPr/>
        </p:nvSpPr>
        <p:spPr>
          <a:xfrm>
            <a:off x="2270113" y="143942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497" name="Google Shape;497;p31"/>
          <p:cNvSpPr txBox="1"/>
          <p:nvPr/>
        </p:nvSpPr>
        <p:spPr>
          <a:xfrm>
            <a:off x="2313913" y="137507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498" name="Google Shape;498;p31"/>
          <p:cNvSpPr/>
          <p:nvPr/>
        </p:nvSpPr>
        <p:spPr>
          <a:xfrm>
            <a:off x="4112371" y="144137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499" name="Google Shape;499;p31"/>
          <p:cNvSpPr txBox="1"/>
          <p:nvPr/>
        </p:nvSpPr>
        <p:spPr>
          <a:xfrm>
            <a:off x="4142597" y="137702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2</a:t>
            </a:r>
            <a:endParaRPr sz="1800" b="1">
              <a:solidFill>
                <a:srgbClr val="FFFFFF"/>
              </a:solidFill>
              <a:latin typeface="Georgia"/>
              <a:ea typeface="Georgia"/>
              <a:cs typeface="Georgia"/>
              <a:sym typeface="Georgia"/>
            </a:endParaRPr>
          </a:p>
        </p:txBody>
      </p:sp>
      <p:sp>
        <p:nvSpPr>
          <p:cNvPr id="500" name="Google Shape;500;p31"/>
          <p:cNvSpPr/>
          <p:nvPr/>
        </p:nvSpPr>
        <p:spPr>
          <a:xfrm>
            <a:off x="6706720" y="145207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501" name="Google Shape;501;p31"/>
          <p:cNvSpPr txBox="1"/>
          <p:nvPr/>
        </p:nvSpPr>
        <p:spPr>
          <a:xfrm>
            <a:off x="6726127" y="1377017"/>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3</a:t>
            </a:r>
            <a:endParaRPr sz="1800" b="1">
              <a:solidFill>
                <a:srgbClr val="FFFFFF"/>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Motivation</a:t>
            </a:r>
            <a:endParaRPr/>
          </a:p>
        </p:txBody>
      </p:sp>
      <p:pic>
        <p:nvPicPr>
          <p:cNvPr id="73" name="Google Shape;73;p14"/>
          <p:cNvPicPr preferRelativeResize="0"/>
          <p:nvPr/>
        </p:nvPicPr>
        <p:blipFill>
          <a:blip r:embed="rId3">
            <a:alphaModFix/>
          </a:blip>
          <a:stretch>
            <a:fillRect/>
          </a:stretch>
        </p:blipFill>
        <p:spPr>
          <a:xfrm>
            <a:off x="26325" y="2630067"/>
            <a:ext cx="855405" cy="860933"/>
          </a:xfrm>
          <a:prstGeom prst="rect">
            <a:avLst/>
          </a:prstGeom>
          <a:noFill/>
          <a:ln>
            <a:noFill/>
          </a:ln>
        </p:spPr>
      </p:pic>
      <p:pic>
        <p:nvPicPr>
          <p:cNvPr id="74" name="Google Shape;74;p14"/>
          <p:cNvPicPr preferRelativeResize="0"/>
          <p:nvPr/>
        </p:nvPicPr>
        <p:blipFill>
          <a:blip r:embed="rId3">
            <a:alphaModFix/>
          </a:blip>
          <a:stretch>
            <a:fillRect/>
          </a:stretch>
        </p:blipFill>
        <p:spPr>
          <a:xfrm>
            <a:off x="621044" y="2630067"/>
            <a:ext cx="855405" cy="860933"/>
          </a:xfrm>
          <a:prstGeom prst="rect">
            <a:avLst/>
          </a:prstGeom>
          <a:noFill/>
          <a:ln>
            <a:noFill/>
          </a:ln>
        </p:spPr>
      </p:pic>
      <p:pic>
        <p:nvPicPr>
          <p:cNvPr id="75" name="Google Shape;75;p14"/>
          <p:cNvPicPr preferRelativeResize="0"/>
          <p:nvPr/>
        </p:nvPicPr>
        <p:blipFill>
          <a:blip r:embed="rId3">
            <a:alphaModFix/>
          </a:blip>
          <a:stretch>
            <a:fillRect/>
          </a:stretch>
        </p:blipFill>
        <p:spPr>
          <a:xfrm>
            <a:off x="342887" y="1955225"/>
            <a:ext cx="855405" cy="860933"/>
          </a:xfrm>
          <a:prstGeom prst="rect">
            <a:avLst/>
          </a:prstGeom>
          <a:noFill/>
          <a:ln>
            <a:noFill/>
          </a:ln>
        </p:spPr>
      </p:pic>
      <p:sp>
        <p:nvSpPr>
          <p:cNvPr id="76" name="Google Shape;76;p14"/>
          <p:cNvSpPr/>
          <p:nvPr/>
        </p:nvSpPr>
        <p:spPr>
          <a:xfrm>
            <a:off x="4450200" y="2011951"/>
            <a:ext cx="4489500" cy="1422300"/>
          </a:xfrm>
          <a:prstGeom prst="ellipse">
            <a:avLst/>
          </a:prstGeom>
          <a:noFill/>
          <a:ln w="76200"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p:nvPr/>
        </p:nvSpPr>
        <p:spPr>
          <a:xfrm>
            <a:off x="4481100" y="2347213"/>
            <a:ext cx="4427700" cy="75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Need </a:t>
            </a:r>
            <a:r>
              <a:rPr lang="en" sz="1800" b="1">
                <a:solidFill>
                  <a:schemeClr val="dk2"/>
                </a:solidFill>
              </a:rPr>
              <a:t>easy-to-use </a:t>
            </a:r>
            <a:r>
              <a:rPr lang="en" sz="1800">
                <a:solidFill>
                  <a:schemeClr val="dk2"/>
                </a:solidFill>
              </a:rPr>
              <a:t>and </a:t>
            </a:r>
            <a:r>
              <a:rPr lang="en" sz="1800" b="1">
                <a:solidFill>
                  <a:schemeClr val="dk2"/>
                </a:solidFill>
              </a:rPr>
              <a:t>efficient</a:t>
            </a:r>
            <a:endParaRPr sz="1800">
              <a:solidFill>
                <a:schemeClr val="dk2"/>
              </a:solidFill>
            </a:endParaRPr>
          </a:p>
          <a:p>
            <a:pPr marL="0" lvl="0" indent="0" algn="ctr" rtl="0">
              <a:spcBef>
                <a:spcPts val="0"/>
              </a:spcBef>
              <a:spcAft>
                <a:spcPts val="0"/>
              </a:spcAft>
              <a:buNone/>
            </a:pPr>
            <a:r>
              <a:rPr lang="en" sz="1800">
                <a:solidFill>
                  <a:schemeClr val="dk2"/>
                </a:solidFill>
              </a:rPr>
              <a:t>automatic tools for document analysis!</a:t>
            </a:r>
            <a:endParaRPr sz="1800">
              <a:solidFill>
                <a:schemeClr val="dk2"/>
              </a:solidFill>
            </a:endParaRPr>
          </a:p>
        </p:txBody>
      </p:sp>
      <p:sp>
        <p:nvSpPr>
          <p:cNvPr id="78" name="Google Shape;7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79" name="Google Shape;79;p14"/>
          <p:cNvPicPr preferRelativeResize="0"/>
          <p:nvPr/>
        </p:nvPicPr>
        <p:blipFill>
          <a:blip r:embed="rId4">
            <a:alphaModFix/>
          </a:blip>
          <a:stretch>
            <a:fillRect/>
          </a:stretch>
        </p:blipFill>
        <p:spPr>
          <a:xfrm>
            <a:off x="2344700" y="2161975"/>
            <a:ext cx="1058151" cy="1122274"/>
          </a:xfrm>
          <a:prstGeom prst="rect">
            <a:avLst/>
          </a:prstGeom>
          <a:noFill/>
          <a:ln>
            <a:noFill/>
          </a:ln>
        </p:spPr>
      </p:pic>
      <p:sp>
        <p:nvSpPr>
          <p:cNvPr id="80" name="Google Shape;80;p14"/>
          <p:cNvSpPr txBox="1"/>
          <p:nvPr/>
        </p:nvSpPr>
        <p:spPr>
          <a:xfrm>
            <a:off x="694425" y="3465350"/>
            <a:ext cx="2346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Massive digitalization</a:t>
            </a:r>
            <a:endParaRPr sz="1600" b="1">
              <a:solidFill>
                <a:schemeClr val="dk2"/>
              </a:solidFill>
            </a:endParaRPr>
          </a:p>
        </p:txBody>
      </p:sp>
      <p:cxnSp>
        <p:nvCxnSpPr>
          <p:cNvPr id="81" name="Google Shape;81;p14"/>
          <p:cNvCxnSpPr/>
          <p:nvPr/>
        </p:nvCxnSpPr>
        <p:spPr>
          <a:xfrm>
            <a:off x="1472250" y="2724450"/>
            <a:ext cx="748200" cy="600"/>
          </a:xfrm>
          <a:prstGeom prst="curvedConnector3">
            <a:avLst>
              <a:gd name="adj1" fmla="val 50000"/>
            </a:avLst>
          </a:prstGeom>
          <a:noFill/>
          <a:ln w="44450" cap="flat" cmpd="sng">
            <a:solidFill>
              <a:srgbClr val="4C9D96"/>
            </a:solidFill>
            <a:prstDash val="solid"/>
            <a:round/>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Content generation</a:t>
            </a:r>
            <a:endParaRPr/>
          </a:p>
        </p:txBody>
      </p:sp>
      <p:sp>
        <p:nvSpPr>
          <p:cNvPr id="507" name="Google Shape;50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508" name="Google Shape;508;p32"/>
          <p:cNvPicPr preferRelativeResize="0"/>
          <p:nvPr/>
        </p:nvPicPr>
        <p:blipFill>
          <a:blip r:embed="rId3">
            <a:alphaModFix/>
          </a:blip>
          <a:stretch>
            <a:fillRect/>
          </a:stretch>
        </p:blipFill>
        <p:spPr>
          <a:xfrm>
            <a:off x="53025" y="617678"/>
            <a:ext cx="2743200" cy="1892808"/>
          </a:xfrm>
          <a:prstGeom prst="rect">
            <a:avLst/>
          </a:prstGeom>
          <a:noFill/>
          <a:ln>
            <a:noFill/>
          </a:ln>
        </p:spPr>
      </p:pic>
      <p:grpSp>
        <p:nvGrpSpPr>
          <p:cNvPr id="509" name="Google Shape;509;p32"/>
          <p:cNvGrpSpPr/>
          <p:nvPr/>
        </p:nvGrpSpPr>
        <p:grpSpPr>
          <a:xfrm>
            <a:off x="323958" y="800815"/>
            <a:ext cx="1753932" cy="1213598"/>
            <a:chOff x="4294251" y="2774283"/>
            <a:chExt cx="2091251" cy="1529231"/>
          </a:xfrm>
        </p:grpSpPr>
        <p:pic>
          <p:nvPicPr>
            <p:cNvPr id="510" name="Google Shape;510;p32"/>
            <p:cNvPicPr preferRelativeResize="0"/>
            <p:nvPr/>
          </p:nvPicPr>
          <p:blipFill>
            <a:blip r:embed="rId4">
              <a:alphaModFix/>
            </a:blip>
            <a:stretch>
              <a:fillRect/>
            </a:stretch>
          </p:blipFill>
          <p:spPr>
            <a:xfrm>
              <a:off x="4294251" y="2774283"/>
              <a:ext cx="1045624" cy="1529231"/>
            </a:xfrm>
            <a:prstGeom prst="rect">
              <a:avLst/>
            </a:prstGeom>
            <a:noFill/>
            <a:ln>
              <a:noFill/>
            </a:ln>
          </p:spPr>
        </p:pic>
        <p:pic>
          <p:nvPicPr>
            <p:cNvPr id="511" name="Google Shape;511;p32"/>
            <p:cNvPicPr preferRelativeResize="0"/>
            <p:nvPr/>
          </p:nvPicPr>
          <p:blipFill>
            <a:blip r:embed="rId4">
              <a:alphaModFix/>
            </a:blip>
            <a:stretch>
              <a:fillRect/>
            </a:stretch>
          </p:blipFill>
          <p:spPr>
            <a:xfrm flipH="1">
              <a:off x="5339877" y="2774283"/>
              <a:ext cx="1045624" cy="1529231"/>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Content generation</a:t>
            </a:r>
            <a:endParaRPr/>
          </a:p>
        </p:txBody>
      </p:sp>
      <p:sp>
        <p:nvSpPr>
          <p:cNvPr id="517" name="Google Shape;51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518" name="Google Shape;518;p33"/>
          <p:cNvPicPr preferRelativeResize="0"/>
          <p:nvPr/>
        </p:nvPicPr>
        <p:blipFill>
          <a:blip r:embed="rId3">
            <a:alphaModFix/>
          </a:blip>
          <a:stretch>
            <a:fillRect/>
          </a:stretch>
        </p:blipFill>
        <p:spPr>
          <a:xfrm>
            <a:off x="53025" y="617678"/>
            <a:ext cx="2743200" cy="1892808"/>
          </a:xfrm>
          <a:prstGeom prst="rect">
            <a:avLst/>
          </a:prstGeom>
          <a:noFill/>
          <a:ln>
            <a:noFill/>
          </a:ln>
        </p:spPr>
      </p:pic>
      <p:grpSp>
        <p:nvGrpSpPr>
          <p:cNvPr id="519" name="Google Shape;519;p33"/>
          <p:cNvGrpSpPr/>
          <p:nvPr/>
        </p:nvGrpSpPr>
        <p:grpSpPr>
          <a:xfrm>
            <a:off x="323958" y="800815"/>
            <a:ext cx="1753932" cy="1213598"/>
            <a:chOff x="4294251" y="2774283"/>
            <a:chExt cx="2091251" cy="1529231"/>
          </a:xfrm>
        </p:grpSpPr>
        <p:pic>
          <p:nvPicPr>
            <p:cNvPr id="520" name="Google Shape;520;p33"/>
            <p:cNvPicPr preferRelativeResize="0"/>
            <p:nvPr/>
          </p:nvPicPr>
          <p:blipFill>
            <a:blip r:embed="rId4">
              <a:alphaModFix/>
            </a:blip>
            <a:stretch>
              <a:fillRect/>
            </a:stretch>
          </p:blipFill>
          <p:spPr>
            <a:xfrm>
              <a:off x="4294251" y="2774283"/>
              <a:ext cx="1045624" cy="1529231"/>
            </a:xfrm>
            <a:prstGeom prst="rect">
              <a:avLst/>
            </a:prstGeom>
            <a:noFill/>
            <a:ln>
              <a:noFill/>
            </a:ln>
          </p:spPr>
        </p:pic>
        <p:pic>
          <p:nvPicPr>
            <p:cNvPr id="521" name="Google Shape;521;p33"/>
            <p:cNvPicPr preferRelativeResize="0"/>
            <p:nvPr/>
          </p:nvPicPr>
          <p:blipFill>
            <a:blip r:embed="rId4">
              <a:alphaModFix/>
            </a:blip>
            <a:stretch>
              <a:fillRect/>
            </a:stretch>
          </p:blipFill>
          <p:spPr>
            <a:xfrm flipH="1">
              <a:off x="5339877" y="2774283"/>
              <a:ext cx="1045624" cy="1529231"/>
            </a:xfrm>
            <a:prstGeom prst="rect">
              <a:avLst/>
            </a:prstGeom>
            <a:noFill/>
            <a:ln>
              <a:noFill/>
            </a:ln>
          </p:spPr>
        </p:pic>
      </p:grpSp>
      <p:pic>
        <p:nvPicPr>
          <p:cNvPr id="522" name="Google Shape;522;p33"/>
          <p:cNvPicPr preferRelativeResize="0"/>
          <p:nvPr/>
        </p:nvPicPr>
        <p:blipFill>
          <a:blip r:embed="rId3">
            <a:alphaModFix/>
          </a:blip>
          <a:stretch>
            <a:fillRect/>
          </a:stretch>
        </p:blipFill>
        <p:spPr>
          <a:xfrm>
            <a:off x="3200400" y="1625237"/>
            <a:ext cx="2743200" cy="1893034"/>
          </a:xfrm>
          <a:prstGeom prst="rect">
            <a:avLst/>
          </a:prstGeom>
          <a:noFill/>
          <a:ln>
            <a:noFill/>
          </a:ln>
        </p:spPr>
      </p:pic>
      <p:grpSp>
        <p:nvGrpSpPr>
          <p:cNvPr id="523" name="Google Shape;523;p33"/>
          <p:cNvGrpSpPr/>
          <p:nvPr/>
        </p:nvGrpSpPr>
        <p:grpSpPr>
          <a:xfrm>
            <a:off x="3471333" y="1808409"/>
            <a:ext cx="1753932" cy="1213751"/>
            <a:chOff x="4294251" y="2774283"/>
            <a:chExt cx="2091251" cy="1529231"/>
          </a:xfrm>
        </p:grpSpPr>
        <p:pic>
          <p:nvPicPr>
            <p:cNvPr id="524" name="Google Shape;524;p33"/>
            <p:cNvPicPr preferRelativeResize="0"/>
            <p:nvPr/>
          </p:nvPicPr>
          <p:blipFill>
            <a:blip r:embed="rId4">
              <a:alphaModFix/>
            </a:blip>
            <a:stretch>
              <a:fillRect/>
            </a:stretch>
          </p:blipFill>
          <p:spPr>
            <a:xfrm>
              <a:off x="4294251" y="2774283"/>
              <a:ext cx="1045624" cy="1529231"/>
            </a:xfrm>
            <a:prstGeom prst="rect">
              <a:avLst/>
            </a:prstGeom>
            <a:noFill/>
            <a:ln>
              <a:noFill/>
            </a:ln>
          </p:spPr>
        </p:pic>
        <p:pic>
          <p:nvPicPr>
            <p:cNvPr id="525" name="Google Shape;525;p33"/>
            <p:cNvPicPr preferRelativeResize="0"/>
            <p:nvPr/>
          </p:nvPicPr>
          <p:blipFill>
            <a:blip r:embed="rId4">
              <a:alphaModFix/>
            </a:blip>
            <a:stretch>
              <a:fillRect/>
            </a:stretch>
          </p:blipFill>
          <p:spPr>
            <a:xfrm flipH="1">
              <a:off x="5339877" y="2774283"/>
              <a:ext cx="1045624" cy="1529231"/>
            </a:xfrm>
            <a:prstGeom prst="rect">
              <a:avLst/>
            </a:prstGeom>
            <a:noFill/>
            <a:ln>
              <a:noFill/>
            </a:ln>
          </p:spPr>
        </p:pic>
      </p:grpSp>
      <p:cxnSp>
        <p:nvCxnSpPr>
          <p:cNvPr id="526" name="Google Shape;526;p33"/>
          <p:cNvCxnSpPr>
            <a:stCxn id="524" idx="1"/>
            <a:endCxn id="525" idx="3"/>
          </p:cNvCxnSpPr>
          <p:nvPr/>
        </p:nvCxnSpPr>
        <p:spPr>
          <a:xfrm>
            <a:off x="3471333" y="2415284"/>
            <a:ext cx="876900" cy="0"/>
          </a:xfrm>
          <a:prstGeom prst="straightConnector1">
            <a:avLst/>
          </a:prstGeom>
          <a:noFill/>
          <a:ln w="19050" cap="flat" cmpd="sng">
            <a:solidFill>
              <a:srgbClr val="FF0000"/>
            </a:solidFill>
            <a:prstDash val="dash"/>
            <a:round/>
            <a:headEnd type="none" w="med" len="med"/>
            <a:tailEnd type="none" w="med" len="med"/>
          </a:ln>
        </p:spPr>
      </p:cxnSp>
      <p:cxnSp>
        <p:nvCxnSpPr>
          <p:cNvPr id="527" name="Google Shape;527;p33"/>
          <p:cNvCxnSpPr/>
          <p:nvPr/>
        </p:nvCxnSpPr>
        <p:spPr>
          <a:xfrm>
            <a:off x="4360784" y="2090008"/>
            <a:ext cx="860700" cy="0"/>
          </a:xfrm>
          <a:prstGeom prst="straightConnector1">
            <a:avLst/>
          </a:prstGeom>
          <a:noFill/>
          <a:ln w="19050" cap="flat" cmpd="sng">
            <a:solidFill>
              <a:srgbClr val="FF0000"/>
            </a:solidFill>
            <a:prstDash val="dash"/>
            <a:round/>
            <a:headEnd type="none" w="med" len="med"/>
            <a:tailEnd type="none" w="med" len="med"/>
          </a:ln>
        </p:spPr>
      </p:cxnSp>
      <p:cxnSp>
        <p:nvCxnSpPr>
          <p:cNvPr id="528" name="Google Shape;528;p33"/>
          <p:cNvCxnSpPr/>
          <p:nvPr/>
        </p:nvCxnSpPr>
        <p:spPr>
          <a:xfrm>
            <a:off x="4357131" y="2695199"/>
            <a:ext cx="864300" cy="10500"/>
          </a:xfrm>
          <a:prstGeom prst="straightConnector1">
            <a:avLst/>
          </a:prstGeom>
          <a:noFill/>
          <a:ln w="19050" cap="flat" cmpd="sng">
            <a:solidFill>
              <a:srgbClr val="FF0000"/>
            </a:solidFill>
            <a:prstDash val="dash"/>
            <a:round/>
            <a:headEnd type="none" w="med" len="med"/>
            <a:tailEnd type="none" w="med" len="med"/>
          </a:ln>
        </p:spPr>
      </p:cxnSp>
      <p:cxnSp>
        <p:nvCxnSpPr>
          <p:cNvPr id="529" name="Google Shape;529;p33"/>
          <p:cNvCxnSpPr/>
          <p:nvPr/>
        </p:nvCxnSpPr>
        <p:spPr>
          <a:xfrm>
            <a:off x="4001726" y="2415252"/>
            <a:ext cx="0" cy="614700"/>
          </a:xfrm>
          <a:prstGeom prst="straightConnector1">
            <a:avLst/>
          </a:prstGeom>
          <a:noFill/>
          <a:ln w="19050" cap="flat" cmpd="sng">
            <a:solidFill>
              <a:srgbClr val="FF0000"/>
            </a:solidFill>
            <a:prstDash val="dash"/>
            <a:round/>
            <a:headEnd type="none" w="med" len="med"/>
            <a:tailEnd type="none" w="med" len="med"/>
          </a:ln>
        </p:spPr>
      </p:cxnSp>
      <p:cxnSp>
        <p:nvCxnSpPr>
          <p:cNvPr id="530" name="Google Shape;530;p33"/>
          <p:cNvCxnSpPr/>
          <p:nvPr/>
        </p:nvCxnSpPr>
        <p:spPr>
          <a:xfrm>
            <a:off x="4785746" y="2096826"/>
            <a:ext cx="0" cy="608700"/>
          </a:xfrm>
          <a:prstGeom prst="straightConnector1">
            <a:avLst/>
          </a:prstGeom>
          <a:noFill/>
          <a:ln w="19050" cap="flat" cmpd="sng">
            <a:solidFill>
              <a:srgbClr val="FF0000"/>
            </a:solidFill>
            <a:prstDash val="dash"/>
            <a:round/>
            <a:headEnd type="none" w="med" len="med"/>
            <a:tailEnd type="none" w="med" len="med"/>
          </a:ln>
        </p:spPr>
      </p:cxnSp>
      <p:cxnSp>
        <p:nvCxnSpPr>
          <p:cNvPr id="531" name="Google Shape;531;p33"/>
          <p:cNvCxnSpPr>
            <a:stCxn id="518" idx="3"/>
            <a:endCxn id="522" idx="1"/>
          </p:cNvCxnSpPr>
          <p:nvPr/>
        </p:nvCxnSpPr>
        <p:spPr>
          <a:xfrm>
            <a:off x="2796225" y="1564082"/>
            <a:ext cx="404100" cy="1007700"/>
          </a:xfrm>
          <a:prstGeom prst="curvedConnector3">
            <a:avLst>
              <a:gd name="adj1" fmla="val 50009"/>
            </a:avLst>
          </a:prstGeom>
          <a:noFill/>
          <a:ln w="44450" cap="flat" cmpd="sng">
            <a:solidFill>
              <a:srgbClr val="4C9D96"/>
            </a:solidFill>
            <a:prstDash val="solid"/>
            <a:round/>
            <a:headEnd type="none" w="med" len="med"/>
            <a:tailEnd type="triangle" w="med" len="med"/>
          </a:ln>
        </p:spPr>
      </p:cxnSp>
      <p:sp>
        <p:nvSpPr>
          <p:cNvPr id="532" name="Google Shape;532;p33"/>
          <p:cNvSpPr/>
          <p:nvPr/>
        </p:nvSpPr>
        <p:spPr>
          <a:xfrm>
            <a:off x="3607738" y="113732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533" name="Google Shape;533;p33"/>
          <p:cNvSpPr txBox="1"/>
          <p:nvPr/>
        </p:nvSpPr>
        <p:spPr>
          <a:xfrm>
            <a:off x="3651538" y="107297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534" name="Google Shape;534;p33"/>
          <p:cNvSpPr txBox="1"/>
          <p:nvPr/>
        </p:nvSpPr>
        <p:spPr>
          <a:xfrm>
            <a:off x="3977175" y="1121725"/>
            <a:ext cx="1406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Draw layout</a:t>
            </a:r>
            <a:endParaRPr sz="1600" b="1">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Content generation</a:t>
            </a:r>
            <a:endParaRPr/>
          </a:p>
        </p:txBody>
      </p:sp>
      <p:sp>
        <p:nvSpPr>
          <p:cNvPr id="540" name="Google Shape;54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541" name="Google Shape;541;p34"/>
          <p:cNvPicPr preferRelativeResize="0"/>
          <p:nvPr/>
        </p:nvPicPr>
        <p:blipFill>
          <a:blip r:embed="rId3">
            <a:alphaModFix/>
          </a:blip>
          <a:stretch>
            <a:fillRect/>
          </a:stretch>
        </p:blipFill>
        <p:spPr>
          <a:xfrm>
            <a:off x="53025" y="617678"/>
            <a:ext cx="2743200" cy="1892808"/>
          </a:xfrm>
          <a:prstGeom prst="rect">
            <a:avLst/>
          </a:prstGeom>
          <a:noFill/>
          <a:ln>
            <a:noFill/>
          </a:ln>
        </p:spPr>
      </p:pic>
      <p:grpSp>
        <p:nvGrpSpPr>
          <p:cNvPr id="542" name="Google Shape;542;p34"/>
          <p:cNvGrpSpPr/>
          <p:nvPr/>
        </p:nvGrpSpPr>
        <p:grpSpPr>
          <a:xfrm>
            <a:off x="323958" y="800815"/>
            <a:ext cx="1753932" cy="1213598"/>
            <a:chOff x="4294251" y="2774283"/>
            <a:chExt cx="2091251" cy="1529231"/>
          </a:xfrm>
        </p:grpSpPr>
        <p:pic>
          <p:nvPicPr>
            <p:cNvPr id="543" name="Google Shape;543;p34"/>
            <p:cNvPicPr preferRelativeResize="0"/>
            <p:nvPr/>
          </p:nvPicPr>
          <p:blipFill>
            <a:blip r:embed="rId4">
              <a:alphaModFix/>
            </a:blip>
            <a:stretch>
              <a:fillRect/>
            </a:stretch>
          </p:blipFill>
          <p:spPr>
            <a:xfrm>
              <a:off x="4294251" y="2774283"/>
              <a:ext cx="1045624" cy="1529231"/>
            </a:xfrm>
            <a:prstGeom prst="rect">
              <a:avLst/>
            </a:prstGeom>
            <a:noFill/>
            <a:ln>
              <a:noFill/>
            </a:ln>
          </p:spPr>
        </p:pic>
        <p:pic>
          <p:nvPicPr>
            <p:cNvPr id="544" name="Google Shape;544;p34"/>
            <p:cNvPicPr preferRelativeResize="0"/>
            <p:nvPr/>
          </p:nvPicPr>
          <p:blipFill>
            <a:blip r:embed="rId4">
              <a:alphaModFix/>
            </a:blip>
            <a:stretch>
              <a:fillRect/>
            </a:stretch>
          </p:blipFill>
          <p:spPr>
            <a:xfrm flipH="1">
              <a:off x="5339877" y="2774283"/>
              <a:ext cx="1045624" cy="1529231"/>
            </a:xfrm>
            <a:prstGeom prst="rect">
              <a:avLst/>
            </a:prstGeom>
            <a:noFill/>
            <a:ln>
              <a:noFill/>
            </a:ln>
          </p:spPr>
        </p:pic>
      </p:grpSp>
      <p:pic>
        <p:nvPicPr>
          <p:cNvPr id="545" name="Google Shape;545;p34"/>
          <p:cNvPicPr preferRelativeResize="0"/>
          <p:nvPr/>
        </p:nvPicPr>
        <p:blipFill>
          <a:blip r:embed="rId3">
            <a:alphaModFix/>
          </a:blip>
          <a:stretch>
            <a:fillRect/>
          </a:stretch>
        </p:blipFill>
        <p:spPr>
          <a:xfrm>
            <a:off x="3200400" y="1625237"/>
            <a:ext cx="2743200" cy="1893034"/>
          </a:xfrm>
          <a:prstGeom prst="rect">
            <a:avLst/>
          </a:prstGeom>
          <a:noFill/>
          <a:ln>
            <a:noFill/>
          </a:ln>
        </p:spPr>
      </p:pic>
      <p:grpSp>
        <p:nvGrpSpPr>
          <p:cNvPr id="546" name="Google Shape;546;p34"/>
          <p:cNvGrpSpPr/>
          <p:nvPr/>
        </p:nvGrpSpPr>
        <p:grpSpPr>
          <a:xfrm>
            <a:off x="3471333" y="1808409"/>
            <a:ext cx="1753932" cy="1213751"/>
            <a:chOff x="4294251" y="2774283"/>
            <a:chExt cx="2091251" cy="1529231"/>
          </a:xfrm>
        </p:grpSpPr>
        <p:pic>
          <p:nvPicPr>
            <p:cNvPr id="547" name="Google Shape;547;p34"/>
            <p:cNvPicPr preferRelativeResize="0"/>
            <p:nvPr/>
          </p:nvPicPr>
          <p:blipFill>
            <a:blip r:embed="rId4">
              <a:alphaModFix/>
            </a:blip>
            <a:stretch>
              <a:fillRect/>
            </a:stretch>
          </p:blipFill>
          <p:spPr>
            <a:xfrm>
              <a:off x="4294251" y="2774283"/>
              <a:ext cx="1045624" cy="1529231"/>
            </a:xfrm>
            <a:prstGeom prst="rect">
              <a:avLst/>
            </a:prstGeom>
            <a:noFill/>
            <a:ln>
              <a:noFill/>
            </a:ln>
          </p:spPr>
        </p:pic>
        <p:pic>
          <p:nvPicPr>
            <p:cNvPr id="548" name="Google Shape;548;p34"/>
            <p:cNvPicPr preferRelativeResize="0"/>
            <p:nvPr/>
          </p:nvPicPr>
          <p:blipFill>
            <a:blip r:embed="rId4">
              <a:alphaModFix/>
            </a:blip>
            <a:stretch>
              <a:fillRect/>
            </a:stretch>
          </p:blipFill>
          <p:spPr>
            <a:xfrm flipH="1">
              <a:off x="5339877" y="2774283"/>
              <a:ext cx="1045624" cy="1529231"/>
            </a:xfrm>
            <a:prstGeom prst="rect">
              <a:avLst/>
            </a:prstGeom>
            <a:noFill/>
            <a:ln>
              <a:noFill/>
            </a:ln>
          </p:spPr>
        </p:pic>
      </p:grpSp>
      <p:cxnSp>
        <p:nvCxnSpPr>
          <p:cNvPr id="549" name="Google Shape;549;p34"/>
          <p:cNvCxnSpPr>
            <a:stCxn id="547" idx="1"/>
            <a:endCxn id="548" idx="3"/>
          </p:cNvCxnSpPr>
          <p:nvPr/>
        </p:nvCxnSpPr>
        <p:spPr>
          <a:xfrm>
            <a:off x="3471333" y="2415284"/>
            <a:ext cx="876900" cy="0"/>
          </a:xfrm>
          <a:prstGeom prst="straightConnector1">
            <a:avLst/>
          </a:prstGeom>
          <a:noFill/>
          <a:ln w="19050" cap="flat" cmpd="sng">
            <a:solidFill>
              <a:srgbClr val="FF0000"/>
            </a:solidFill>
            <a:prstDash val="dash"/>
            <a:round/>
            <a:headEnd type="none" w="med" len="med"/>
            <a:tailEnd type="none" w="med" len="med"/>
          </a:ln>
        </p:spPr>
      </p:cxnSp>
      <p:cxnSp>
        <p:nvCxnSpPr>
          <p:cNvPr id="550" name="Google Shape;550;p34"/>
          <p:cNvCxnSpPr/>
          <p:nvPr/>
        </p:nvCxnSpPr>
        <p:spPr>
          <a:xfrm>
            <a:off x="4360784" y="2090008"/>
            <a:ext cx="860700" cy="0"/>
          </a:xfrm>
          <a:prstGeom prst="straightConnector1">
            <a:avLst/>
          </a:prstGeom>
          <a:noFill/>
          <a:ln w="19050" cap="flat" cmpd="sng">
            <a:solidFill>
              <a:srgbClr val="FF0000"/>
            </a:solidFill>
            <a:prstDash val="dash"/>
            <a:round/>
            <a:headEnd type="none" w="med" len="med"/>
            <a:tailEnd type="none" w="med" len="med"/>
          </a:ln>
        </p:spPr>
      </p:cxnSp>
      <p:cxnSp>
        <p:nvCxnSpPr>
          <p:cNvPr id="551" name="Google Shape;551;p34"/>
          <p:cNvCxnSpPr/>
          <p:nvPr/>
        </p:nvCxnSpPr>
        <p:spPr>
          <a:xfrm>
            <a:off x="4357131" y="2695199"/>
            <a:ext cx="864300" cy="10500"/>
          </a:xfrm>
          <a:prstGeom prst="straightConnector1">
            <a:avLst/>
          </a:prstGeom>
          <a:noFill/>
          <a:ln w="19050" cap="flat" cmpd="sng">
            <a:solidFill>
              <a:srgbClr val="FF0000"/>
            </a:solidFill>
            <a:prstDash val="dash"/>
            <a:round/>
            <a:headEnd type="none" w="med" len="med"/>
            <a:tailEnd type="none" w="med" len="med"/>
          </a:ln>
        </p:spPr>
      </p:cxnSp>
      <p:cxnSp>
        <p:nvCxnSpPr>
          <p:cNvPr id="552" name="Google Shape;552;p34"/>
          <p:cNvCxnSpPr/>
          <p:nvPr/>
        </p:nvCxnSpPr>
        <p:spPr>
          <a:xfrm>
            <a:off x="4001726" y="2415252"/>
            <a:ext cx="0" cy="614700"/>
          </a:xfrm>
          <a:prstGeom prst="straightConnector1">
            <a:avLst/>
          </a:prstGeom>
          <a:noFill/>
          <a:ln w="19050" cap="flat" cmpd="sng">
            <a:solidFill>
              <a:srgbClr val="FF0000"/>
            </a:solidFill>
            <a:prstDash val="dash"/>
            <a:round/>
            <a:headEnd type="none" w="med" len="med"/>
            <a:tailEnd type="none" w="med" len="med"/>
          </a:ln>
        </p:spPr>
      </p:cxnSp>
      <p:cxnSp>
        <p:nvCxnSpPr>
          <p:cNvPr id="553" name="Google Shape;553;p34"/>
          <p:cNvCxnSpPr/>
          <p:nvPr/>
        </p:nvCxnSpPr>
        <p:spPr>
          <a:xfrm>
            <a:off x="4785746" y="2096826"/>
            <a:ext cx="0" cy="608700"/>
          </a:xfrm>
          <a:prstGeom prst="straightConnector1">
            <a:avLst/>
          </a:prstGeom>
          <a:noFill/>
          <a:ln w="19050" cap="flat" cmpd="sng">
            <a:solidFill>
              <a:srgbClr val="FF0000"/>
            </a:solidFill>
            <a:prstDash val="dash"/>
            <a:round/>
            <a:headEnd type="none" w="med" len="med"/>
            <a:tailEnd type="none" w="med" len="med"/>
          </a:ln>
        </p:spPr>
      </p:cxnSp>
      <p:pic>
        <p:nvPicPr>
          <p:cNvPr id="554" name="Google Shape;554;p34"/>
          <p:cNvPicPr preferRelativeResize="0"/>
          <p:nvPr/>
        </p:nvPicPr>
        <p:blipFill>
          <a:blip r:embed="rId3">
            <a:alphaModFix/>
          </a:blip>
          <a:stretch>
            <a:fillRect/>
          </a:stretch>
        </p:blipFill>
        <p:spPr>
          <a:xfrm>
            <a:off x="6306525" y="2465000"/>
            <a:ext cx="2743200" cy="1893034"/>
          </a:xfrm>
          <a:prstGeom prst="rect">
            <a:avLst/>
          </a:prstGeom>
          <a:noFill/>
          <a:ln>
            <a:noFill/>
          </a:ln>
        </p:spPr>
      </p:pic>
      <p:grpSp>
        <p:nvGrpSpPr>
          <p:cNvPr id="555" name="Google Shape;555;p34"/>
          <p:cNvGrpSpPr/>
          <p:nvPr/>
        </p:nvGrpSpPr>
        <p:grpSpPr>
          <a:xfrm>
            <a:off x="6577458" y="2648172"/>
            <a:ext cx="1753932" cy="1213751"/>
            <a:chOff x="4294251" y="2774283"/>
            <a:chExt cx="2091251" cy="1529231"/>
          </a:xfrm>
        </p:grpSpPr>
        <p:pic>
          <p:nvPicPr>
            <p:cNvPr id="556" name="Google Shape;556;p34"/>
            <p:cNvPicPr preferRelativeResize="0"/>
            <p:nvPr/>
          </p:nvPicPr>
          <p:blipFill>
            <a:blip r:embed="rId4">
              <a:alphaModFix/>
            </a:blip>
            <a:stretch>
              <a:fillRect/>
            </a:stretch>
          </p:blipFill>
          <p:spPr>
            <a:xfrm>
              <a:off x="4294251" y="2774283"/>
              <a:ext cx="1045624" cy="1529231"/>
            </a:xfrm>
            <a:prstGeom prst="rect">
              <a:avLst/>
            </a:prstGeom>
            <a:noFill/>
            <a:ln>
              <a:noFill/>
            </a:ln>
          </p:spPr>
        </p:pic>
        <p:pic>
          <p:nvPicPr>
            <p:cNvPr id="557" name="Google Shape;557;p34"/>
            <p:cNvPicPr preferRelativeResize="0"/>
            <p:nvPr/>
          </p:nvPicPr>
          <p:blipFill>
            <a:blip r:embed="rId4">
              <a:alphaModFix/>
            </a:blip>
            <a:stretch>
              <a:fillRect/>
            </a:stretch>
          </p:blipFill>
          <p:spPr>
            <a:xfrm flipH="1">
              <a:off x="5339877" y="2774283"/>
              <a:ext cx="1045624" cy="1529231"/>
            </a:xfrm>
            <a:prstGeom prst="rect">
              <a:avLst/>
            </a:prstGeom>
            <a:noFill/>
            <a:ln>
              <a:noFill/>
            </a:ln>
          </p:spPr>
        </p:pic>
      </p:grpSp>
      <p:cxnSp>
        <p:nvCxnSpPr>
          <p:cNvPr id="558" name="Google Shape;558;p34"/>
          <p:cNvCxnSpPr>
            <a:stCxn id="556" idx="1"/>
            <a:endCxn id="557" idx="3"/>
          </p:cNvCxnSpPr>
          <p:nvPr/>
        </p:nvCxnSpPr>
        <p:spPr>
          <a:xfrm>
            <a:off x="6577458" y="3255047"/>
            <a:ext cx="876900" cy="0"/>
          </a:xfrm>
          <a:prstGeom prst="straightConnector1">
            <a:avLst/>
          </a:prstGeom>
          <a:noFill/>
          <a:ln w="19050" cap="flat" cmpd="sng">
            <a:solidFill>
              <a:srgbClr val="FF0000"/>
            </a:solidFill>
            <a:prstDash val="dash"/>
            <a:round/>
            <a:headEnd type="none" w="med" len="med"/>
            <a:tailEnd type="none" w="med" len="med"/>
          </a:ln>
        </p:spPr>
      </p:cxnSp>
      <p:cxnSp>
        <p:nvCxnSpPr>
          <p:cNvPr id="559" name="Google Shape;559;p34"/>
          <p:cNvCxnSpPr/>
          <p:nvPr/>
        </p:nvCxnSpPr>
        <p:spPr>
          <a:xfrm>
            <a:off x="7466909" y="2929771"/>
            <a:ext cx="860700" cy="0"/>
          </a:xfrm>
          <a:prstGeom prst="straightConnector1">
            <a:avLst/>
          </a:prstGeom>
          <a:noFill/>
          <a:ln w="19050" cap="flat" cmpd="sng">
            <a:solidFill>
              <a:srgbClr val="FF0000"/>
            </a:solidFill>
            <a:prstDash val="dash"/>
            <a:round/>
            <a:headEnd type="none" w="med" len="med"/>
            <a:tailEnd type="none" w="med" len="med"/>
          </a:ln>
        </p:spPr>
      </p:cxnSp>
      <p:cxnSp>
        <p:nvCxnSpPr>
          <p:cNvPr id="560" name="Google Shape;560;p34"/>
          <p:cNvCxnSpPr/>
          <p:nvPr/>
        </p:nvCxnSpPr>
        <p:spPr>
          <a:xfrm>
            <a:off x="7463256" y="3534962"/>
            <a:ext cx="864300" cy="10500"/>
          </a:xfrm>
          <a:prstGeom prst="straightConnector1">
            <a:avLst/>
          </a:prstGeom>
          <a:noFill/>
          <a:ln w="19050" cap="flat" cmpd="sng">
            <a:solidFill>
              <a:srgbClr val="FF0000"/>
            </a:solidFill>
            <a:prstDash val="dash"/>
            <a:round/>
            <a:headEnd type="none" w="med" len="med"/>
            <a:tailEnd type="none" w="med" len="med"/>
          </a:ln>
        </p:spPr>
      </p:cxnSp>
      <p:cxnSp>
        <p:nvCxnSpPr>
          <p:cNvPr id="561" name="Google Shape;561;p34"/>
          <p:cNvCxnSpPr/>
          <p:nvPr/>
        </p:nvCxnSpPr>
        <p:spPr>
          <a:xfrm>
            <a:off x="7107851" y="3255015"/>
            <a:ext cx="0" cy="614700"/>
          </a:xfrm>
          <a:prstGeom prst="straightConnector1">
            <a:avLst/>
          </a:prstGeom>
          <a:noFill/>
          <a:ln w="19050" cap="flat" cmpd="sng">
            <a:solidFill>
              <a:srgbClr val="FF0000"/>
            </a:solidFill>
            <a:prstDash val="dash"/>
            <a:round/>
            <a:headEnd type="none" w="med" len="med"/>
            <a:tailEnd type="none" w="med" len="med"/>
          </a:ln>
        </p:spPr>
      </p:cxnSp>
      <p:cxnSp>
        <p:nvCxnSpPr>
          <p:cNvPr id="562" name="Google Shape;562;p34"/>
          <p:cNvCxnSpPr/>
          <p:nvPr/>
        </p:nvCxnSpPr>
        <p:spPr>
          <a:xfrm>
            <a:off x="7891871" y="2936589"/>
            <a:ext cx="0" cy="608700"/>
          </a:xfrm>
          <a:prstGeom prst="straightConnector1">
            <a:avLst/>
          </a:prstGeom>
          <a:noFill/>
          <a:ln w="19050" cap="flat" cmpd="sng">
            <a:solidFill>
              <a:srgbClr val="FF0000"/>
            </a:solidFill>
            <a:prstDash val="dash"/>
            <a:round/>
            <a:headEnd type="none" w="med" len="med"/>
            <a:tailEnd type="none" w="med" len="med"/>
          </a:ln>
        </p:spPr>
      </p:cxnSp>
      <p:pic>
        <p:nvPicPr>
          <p:cNvPr id="563" name="Google Shape;563;p34"/>
          <p:cNvPicPr preferRelativeResize="0"/>
          <p:nvPr/>
        </p:nvPicPr>
        <p:blipFill rotWithShape="1">
          <a:blip r:embed="rId5">
            <a:alphaModFix/>
          </a:blip>
          <a:srcRect r="1117"/>
          <a:stretch/>
        </p:blipFill>
        <p:spPr>
          <a:xfrm>
            <a:off x="6622129" y="3354365"/>
            <a:ext cx="436830" cy="415943"/>
          </a:xfrm>
          <a:prstGeom prst="rect">
            <a:avLst/>
          </a:prstGeom>
          <a:noFill/>
          <a:ln>
            <a:noFill/>
          </a:ln>
        </p:spPr>
      </p:pic>
      <p:pic>
        <p:nvPicPr>
          <p:cNvPr id="564" name="Google Shape;564;p34"/>
          <p:cNvPicPr preferRelativeResize="0"/>
          <p:nvPr/>
        </p:nvPicPr>
        <p:blipFill>
          <a:blip r:embed="rId6">
            <a:alphaModFix/>
          </a:blip>
          <a:stretch>
            <a:fillRect/>
          </a:stretch>
        </p:blipFill>
        <p:spPr>
          <a:xfrm>
            <a:off x="7961421" y="2980463"/>
            <a:ext cx="322276" cy="415943"/>
          </a:xfrm>
          <a:prstGeom prst="rect">
            <a:avLst/>
          </a:prstGeom>
          <a:noFill/>
          <a:ln>
            <a:noFill/>
          </a:ln>
        </p:spPr>
      </p:pic>
      <p:pic>
        <p:nvPicPr>
          <p:cNvPr id="565" name="Google Shape;565;p34"/>
          <p:cNvPicPr preferRelativeResize="0"/>
          <p:nvPr/>
        </p:nvPicPr>
        <p:blipFill>
          <a:blip r:embed="rId7">
            <a:alphaModFix/>
          </a:blip>
          <a:stretch>
            <a:fillRect/>
          </a:stretch>
        </p:blipFill>
        <p:spPr>
          <a:xfrm>
            <a:off x="6629360" y="2814298"/>
            <a:ext cx="730337" cy="341291"/>
          </a:xfrm>
          <a:prstGeom prst="rect">
            <a:avLst/>
          </a:prstGeom>
          <a:noFill/>
          <a:ln>
            <a:noFill/>
          </a:ln>
        </p:spPr>
      </p:pic>
      <p:pic>
        <p:nvPicPr>
          <p:cNvPr id="566" name="Google Shape;566;p34"/>
          <p:cNvPicPr preferRelativeResize="0"/>
          <p:nvPr/>
        </p:nvPicPr>
        <p:blipFill>
          <a:blip r:embed="rId8">
            <a:alphaModFix/>
          </a:blip>
          <a:stretch>
            <a:fillRect/>
          </a:stretch>
        </p:blipFill>
        <p:spPr>
          <a:xfrm>
            <a:off x="7524157" y="3186307"/>
            <a:ext cx="298161" cy="318317"/>
          </a:xfrm>
          <a:prstGeom prst="rect">
            <a:avLst/>
          </a:prstGeom>
          <a:noFill/>
          <a:ln>
            <a:noFill/>
          </a:ln>
        </p:spPr>
      </p:pic>
      <p:pic>
        <p:nvPicPr>
          <p:cNvPr id="567" name="Google Shape;567;p34"/>
          <p:cNvPicPr preferRelativeResize="0"/>
          <p:nvPr/>
        </p:nvPicPr>
        <p:blipFill>
          <a:blip r:embed="rId9">
            <a:alphaModFix/>
          </a:blip>
          <a:stretch>
            <a:fillRect/>
          </a:stretch>
        </p:blipFill>
        <p:spPr>
          <a:xfrm>
            <a:off x="7532070" y="3647010"/>
            <a:ext cx="730335" cy="123312"/>
          </a:xfrm>
          <a:prstGeom prst="rect">
            <a:avLst/>
          </a:prstGeom>
          <a:noFill/>
          <a:ln>
            <a:noFill/>
          </a:ln>
        </p:spPr>
      </p:pic>
      <p:cxnSp>
        <p:nvCxnSpPr>
          <p:cNvPr id="568" name="Google Shape;568;p34"/>
          <p:cNvCxnSpPr>
            <a:stCxn id="541" idx="3"/>
            <a:endCxn id="545" idx="1"/>
          </p:cNvCxnSpPr>
          <p:nvPr/>
        </p:nvCxnSpPr>
        <p:spPr>
          <a:xfrm>
            <a:off x="2796225" y="1564082"/>
            <a:ext cx="404100" cy="1007700"/>
          </a:xfrm>
          <a:prstGeom prst="curvedConnector3">
            <a:avLst>
              <a:gd name="adj1" fmla="val 50009"/>
            </a:avLst>
          </a:prstGeom>
          <a:noFill/>
          <a:ln w="44450" cap="flat" cmpd="sng">
            <a:solidFill>
              <a:srgbClr val="4C9D96"/>
            </a:solidFill>
            <a:prstDash val="solid"/>
            <a:round/>
            <a:headEnd type="none" w="med" len="med"/>
            <a:tailEnd type="triangle" w="med" len="med"/>
          </a:ln>
        </p:spPr>
      </p:cxnSp>
      <p:cxnSp>
        <p:nvCxnSpPr>
          <p:cNvPr id="569" name="Google Shape;569;p34"/>
          <p:cNvCxnSpPr>
            <a:stCxn id="545" idx="3"/>
            <a:endCxn id="554" idx="1"/>
          </p:cNvCxnSpPr>
          <p:nvPr/>
        </p:nvCxnSpPr>
        <p:spPr>
          <a:xfrm>
            <a:off x="5943600" y="2571755"/>
            <a:ext cx="363000" cy="839700"/>
          </a:xfrm>
          <a:prstGeom prst="curvedConnector3">
            <a:avLst>
              <a:gd name="adj1" fmla="val 49990"/>
            </a:avLst>
          </a:prstGeom>
          <a:noFill/>
          <a:ln w="44450" cap="flat" cmpd="sng">
            <a:solidFill>
              <a:srgbClr val="4C9D96"/>
            </a:solidFill>
            <a:prstDash val="solid"/>
            <a:round/>
            <a:headEnd type="none" w="med" len="med"/>
            <a:tailEnd type="triangle" w="med" len="med"/>
          </a:ln>
        </p:spPr>
      </p:cxnSp>
      <p:sp>
        <p:nvSpPr>
          <p:cNvPr id="570" name="Google Shape;570;p34"/>
          <p:cNvSpPr/>
          <p:nvPr/>
        </p:nvSpPr>
        <p:spPr>
          <a:xfrm>
            <a:off x="3607738" y="113732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571" name="Google Shape;571;p34"/>
          <p:cNvSpPr txBox="1"/>
          <p:nvPr/>
        </p:nvSpPr>
        <p:spPr>
          <a:xfrm>
            <a:off x="3651538" y="107297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572" name="Google Shape;572;p34"/>
          <p:cNvSpPr txBox="1"/>
          <p:nvPr/>
        </p:nvSpPr>
        <p:spPr>
          <a:xfrm>
            <a:off x="6986325" y="1933025"/>
            <a:ext cx="1712400" cy="41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Paste elements </a:t>
            </a:r>
            <a:endParaRPr sz="1600" b="1">
              <a:solidFill>
                <a:schemeClr val="dk2"/>
              </a:solidFill>
            </a:endParaRPr>
          </a:p>
        </p:txBody>
      </p:sp>
      <p:sp>
        <p:nvSpPr>
          <p:cNvPr id="573" name="Google Shape;573;p34"/>
          <p:cNvSpPr/>
          <p:nvPr/>
        </p:nvSpPr>
        <p:spPr>
          <a:xfrm>
            <a:off x="6604671" y="1959725"/>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574" name="Google Shape;574;p34"/>
          <p:cNvSpPr txBox="1"/>
          <p:nvPr/>
        </p:nvSpPr>
        <p:spPr>
          <a:xfrm>
            <a:off x="6634897" y="1895375"/>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2</a:t>
            </a:r>
            <a:endParaRPr sz="1800" b="1">
              <a:solidFill>
                <a:srgbClr val="FFFFFF"/>
              </a:solidFill>
              <a:latin typeface="Georgia"/>
              <a:ea typeface="Georgia"/>
              <a:cs typeface="Georgia"/>
              <a:sym typeface="Georgia"/>
            </a:endParaRPr>
          </a:p>
        </p:txBody>
      </p:sp>
      <p:sp>
        <p:nvSpPr>
          <p:cNvPr id="575" name="Google Shape;575;p34"/>
          <p:cNvSpPr txBox="1"/>
          <p:nvPr/>
        </p:nvSpPr>
        <p:spPr>
          <a:xfrm>
            <a:off x="3977175" y="1121725"/>
            <a:ext cx="1406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Draw layout</a:t>
            </a:r>
            <a:endParaRPr sz="1600" b="1">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a:t>
            </a:r>
            <a:endParaRPr/>
          </a:p>
        </p:txBody>
      </p:sp>
      <p:sp>
        <p:nvSpPr>
          <p:cNvPr id="622" name="Google Shape;62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623" name="Google Shape;623;p36"/>
          <p:cNvPicPr preferRelativeResize="0"/>
          <p:nvPr/>
        </p:nvPicPr>
        <p:blipFill>
          <a:blip r:embed="rId3">
            <a:alphaModFix/>
          </a:blip>
          <a:stretch>
            <a:fillRect/>
          </a:stretch>
        </p:blipFill>
        <p:spPr>
          <a:xfrm>
            <a:off x="1031913" y="663149"/>
            <a:ext cx="3203551" cy="1511650"/>
          </a:xfrm>
          <a:prstGeom prst="rect">
            <a:avLst/>
          </a:prstGeom>
          <a:noFill/>
          <a:ln>
            <a:noFill/>
          </a:ln>
        </p:spPr>
      </p:pic>
      <p:sp>
        <p:nvSpPr>
          <p:cNvPr id="624" name="Google Shape;624;p36"/>
          <p:cNvSpPr txBox="1"/>
          <p:nvPr/>
        </p:nvSpPr>
        <p:spPr>
          <a:xfrm>
            <a:off x="1172400" y="2220263"/>
            <a:ext cx="29226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2"/>
                </a:solidFill>
              </a:rPr>
              <a:t>image</a:t>
            </a:r>
            <a:r>
              <a:rPr lang="en" b="1">
                <a:solidFill>
                  <a:schemeClr val="dk2"/>
                </a:solidFill>
              </a:rPr>
              <a:t>:</a:t>
            </a:r>
            <a:r>
              <a:rPr lang="en">
                <a:solidFill>
                  <a:schemeClr val="dk2"/>
                </a:solidFill>
              </a:rPr>
              <a:t> WikiArt dataset (8,1k)</a:t>
            </a:r>
            <a:endParaRPr>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7"/>
          <p:cNvSpPr txBox="1"/>
          <p:nvPr/>
        </p:nvSpPr>
        <p:spPr>
          <a:xfrm>
            <a:off x="4478487" y="2220275"/>
            <a:ext cx="39621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2"/>
                </a:solidFill>
              </a:rPr>
              <a:t>glyph</a:t>
            </a:r>
            <a:r>
              <a:rPr lang="en" b="1">
                <a:solidFill>
                  <a:schemeClr val="dk2"/>
                </a:solidFill>
              </a:rPr>
              <a:t>:</a:t>
            </a:r>
            <a:r>
              <a:rPr lang="en">
                <a:solidFill>
                  <a:schemeClr val="dk2"/>
                </a:solidFill>
              </a:rPr>
              <a:t> 91 decorated fonts + random letter</a:t>
            </a:r>
            <a:endParaRPr>
              <a:solidFill>
                <a:schemeClr val="dk2"/>
              </a:solidFill>
            </a:endParaRPr>
          </a:p>
        </p:txBody>
      </p:sp>
      <p:sp>
        <p:nvSpPr>
          <p:cNvPr id="630" name="Google Shape;630;p37"/>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a:t>
            </a:r>
            <a:endParaRPr/>
          </a:p>
        </p:txBody>
      </p:sp>
      <p:sp>
        <p:nvSpPr>
          <p:cNvPr id="631" name="Google Shape;63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632" name="Google Shape;632;p37"/>
          <p:cNvPicPr preferRelativeResize="0"/>
          <p:nvPr/>
        </p:nvPicPr>
        <p:blipFill>
          <a:blip r:embed="rId3">
            <a:alphaModFix/>
          </a:blip>
          <a:stretch>
            <a:fillRect/>
          </a:stretch>
        </p:blipFill>
        <p:spPr>
          <a:xfrm>
            <a:off x="1031913" y="663149"/>
            <a:ext cx="3203551" cy="1511650"/>
          </a:xfrm>
          <a:prstGeom prst="rect">
            <a:avLst/>
          </a:prstGeom>
          <a:noFill/>
          <a:ln>
            <a:noFill/>
          </a:ln>
        </p:spPr>
      </p:pic>
      <p:pic>
        <p:nvPicPr>
          <p:cNvPr id="633" name="Google Shape;633;p37"/>
          <p:cNvPicPr preferRelativeResize="0"/>
          <p:nvPr/>
        </p:nvPicPr>
        <p:blipFill>
          <a:blip r:embed="rId4">
            <a:alphaModFix/>
          </a:blip>
          <a:stretch>
            <a:fillRect/>
          </a:stretch>
        </p:blipFill>
        <p:spPr>
          <a:xfrm>
            <a:off x="4930925" y="627575"/>
            <a:ext cx="3023875" cy="1582800"/>
          </a:xfrm>
          <a:prstGeom prst="rect">
            <a:avLst/>
          </a:prstGeom>
          <a:noFill/>
          <a:ln>
            <a:noFill/>
          </a:ln>
        </p:spPr>
      </p:pic>
      <p:sp>
        <p:nvSpPr>
          <p:cNvPr id="634" name="Google Shape;634;p37"/>
          <p:cNvSpPr txBox="1"/>
          <p:nvPr/>
        </p:nvSpPr>
        <p:spPr>
          <a:xfrm>
            <a:off x="1172400" y="2220263"/>
            <a:ext cx="29226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2"/>
                </a:solidFill>
              </a:rPr>
              <a:t>image</a:t>
            </a:r>
            <a:r>
              <a:rPr lang="en" b="1">
                <a:solidFill>
                  <a:schemeClr val="dk2"/>
                </a:solidFill>
              </a:rPr>
              <a:t>:</a:t>
            </a:r>
            <a:r>
              <a:rPr lang="en">
                <a:solidFill>
                  <a:schemeClr val="dk2"/>
                </a:solidFill>
              </a:rPr>
              <a:t> WikiArt dataset (8,1k)</a:t>
            </a:r>
            <a:endParaRPr>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8"/>
          <p:cNvSpPr txBox="1"/>
          <p:nvPr/>
        </p:nvSpPr>
        <p:spPr>
          <a:xfrm>
            <a:off x="4478487" y="2220275"/>
            <a:ext cx="39621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2"/>
                </a:solidFill>
              </a:rPr>
              <a:t>glyph</a:t>
            </a:r>
            <a:r>
              <a:rPr lang="en" b="1">
                <a:solidFill>
                  <a:schemeClr val="dk2"/>
                </a:solidFill>
              </a:rPr>
              <a:t>:</a:t>
            </a:r>
            <a:r>
              <a:rPr lang="en">
                <a:solidFill>
                  <a:schemeClr val="dk2"/>
                </a:solidFill>
              </a:rPr>
              <a:t> 91 decorated fonts + random letter</a:t>
            </a:r>
            <a:endParaRPr>
              <a:solidFill>
                <a:schemeClr val="dk2"/>
              </a:solidFill>
            </a:endParaRPr>
          </a:p>
        </p:txBody>
      </p:sp>
      <p:sp>
        <p:nvSpPr>
          <p:cNvPr id="640" name="Google Shape;640;p3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a:t>
            </a:r>
            <a:endParaRPr/>
          </a:p>
        </p:txBody>
      </p:sp>
      <p:sp>
        <p:nvSpPr>
          <p:cNvPr id="641" name="Google Shape;64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642" name="Google Shape;642;p38"/>
          <p:cNvPicPr preferRelativeResize="0"/>
          <p:nvPr/>
        </p:nvPicPr>
        <p:blipFill>
          <a:blip r:embed="rId3">
            <a:alphaModFix/>
          </a:blip>
          <a:stretch>
            <a:fillRect/>
          </a:stretch>
        </p:blipFill>
        <p:spPr>
          <a:xfrm>
            <a:off x="1031913" y="663149"/>
            <a:ext cx="3203551" cy="1511650"/>
          </a:xfrm>
          <a:prstGeom prst="rect">
            <a:avLst/>
          </a:prstGeom>
          <a:noFill/>
          <a:ln>
            <a:noFill/>
          </a:ln>
        </p:spPr>
      </p:pic>
      <p:pic>
        <p:nvPicPr>
          <p:cNvPr id="643" name="Google Shape;643;p38"/>
          <p:cNvPicPr preferRelativeResize="0"/>
          <p:nvPr/>
        </p:nvPicPr>
        <p:blipFill>
          <a:blip r:embed="rId4">
            <a:alphaModFix/>
          </a:blip>
          <a:stretch>
            <a:fillRect/>
          </a:stretch>
        </p:blipFill>
        <p:spPr>
          <a:xfrm>
            <a:off x="4930925" y="627575"/>
            <a:ext cx="3023875" cy="1582800"/>
          </a:xfrm>
          <a:prstGeom prst="rect">
            <a:avLst/>
          </a:prstGeom>
          <a:noFill/>
          <a:ln>
            <a:noFill/>
          </a:ln>
        </p:spPr>
      </p:pic>
      <p:pic>
        <p:nvPicPr>
          <p:cNvPr id="644" name="Google Shape;644;p38"/>
          <p:cNvPicPr preferRelativeResize="0"/>
          <p:nvPr/>
        </p:nvPicPr>
        <p:blipFill>
          <a:blip r:embed="rId5">
            <a:alphaModFix/>
          </a:blip>
          <a:stretch>
            <a:fillRect/>
          </a:stretch>
        </p:blipFill>
        <p:spPr>
          <a:xfrm>
            <a:off x="4824700" y="2705338"/>
            <a:ext cx="3236350" cy="1618175"/>
          </a:xfrm>
          <a:prstGeom prst="rect">
            <a:avLst/>
          </a:prstGeom>
          <a:noFill/>
          <a:ln>
            <a:noFill/>
          </a:ln>
        </p:spPr>
      </p:pic>
      <p:pic>
        <p:nvPicPr>
          <p:cNvPr id="645" name="Google Shape;645;p38"/>
          <p:cNvPicPr preferRelativeResize="0"/>
          <p:nvPr/>
        </p:nvPicPr>
        <p:blipFill>
          <a:blip r:embed="rId6">
            <a:alphaModFix/>
          </a:blip>
          <a:stretch>
            <a:fillRect/>
          </a:stretch>
        </p:blipFill>
        <p:spPr>
          <a:xfrm>
            <a:off x="652675" y="2705338"/>
            <a:ext cx="3962049" cy="1618175"/>
          </a:xfrm>
          <a:prstGeom prst="rect">
            <a:avLst/>
          </a:prstGeom>
          <a:noFill/>
          <a:ln>
            <a:noFill/>
          </a:ln>
        </p:spPr>
      </p:pic>
      <p:sp>
        <p:nvSpPr>
          <p:cNvPr id="646" name="Google Shape;646;p38"/>
          <p:cNvSpPr txBox="1"/>
          <p:nvPr/>
        </p:nvSpPr>
        <p:spPr>
          <a:xfrm>
            <a:off x="4700625" y="4352925"/>
            <a:ext cx="3517800" cy="6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2"/>
                </a:solidFill>
              </a:rPr>
              <a:t>text</a:t>
            </a:r>
            <a:r>
              <a:rPr lang="en" b="1">
                <a:solidFill>
                  <a:schemeClr val="dk2"/>
                </a:solidFill>
              </a:rPr>
              <a:t>:</a:t>
            </a:r>
            <a:r>
              <a:rPr lang="en">
                <a:solidFill>
                  <a:schemeClr val="dk2"/>
                </a:solidFill>
              </a:rPr>
              <a:t> random Wikipedia content + 405 fonts + augmentations</a:t>
            </a:r>
            <a:endParaRPr>
              <a:solidFill>
                <a:schemeClr val="dk2"/>
              </a:solidFill>
            </a:endParaRPr>
          </a:p>
        </p:txBody>
      </p:sp>
      <p:sp>
        <p:nvSpPr>
          <p:cNvPr id="647" name="Google Shape;647;p38"/>
          <p:cNvSpPr txBox="1"/>
          <p:nvPr/>
        </p:nvSpPr>
        <p:spPr>
          <a:xfrm>
            <a:off x="1172400" y="2220263"/>
            <a:ext cx="29226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2"/>
                </a:solidFill>
              </a:rPr>
              <a:t>image</a:t>
            </a:r>
            <a:r>
              <a:rPr lang="en" b="1">
                <a:solidFill>
                  <a:schemeClr val="dk2"/>
                </a:solidFill>
              </a:rPr>
              <a:t>:</a:t>
            </a:r>
            <a:r>
              <a:rPr lang="en">
                <a:solidFill>
                  <a:schemeClr val="dk2"/>
                </a:solidFill>
              </a:rPr>
              <a:t> WikiArt dataset (8,1k)</a:t>
            </a:r>
            <a:endParaRPr>
              <a:solidFill>
                <a:schemeClr val="dk2"/>
              </a:solidFill>
            </a:endParaRPr>
          </a:p>
        </p:txBody>
      </p:sp>
      <p:sp>
        <p:nvSpPr>
          <p:cNvPr id="648" name="Google Shape;648;p38"/>
          <p:cNvSpPr txBox="1"/>
          <p:nvPr/>
        </p:nvSpPr>
        <p:spPr>
          <a:xfrm>
            <a:off x="1084350" y="4352925"/>
            <a:ext cx="3098700" cy="5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chemeClr val="dk2"/>
                </a:solidFill>
              </a:rPr>
              <a:t>drawing</a:t>
            </a:r>
            <a:r>
              <a:rPr lang="en" b="1">
                <a:solidFill>
                  <a:schemeClr val="dk2"/>
                </a:solidFill>
              </a:rPr>
              <a:t>:</a:t>
            </a:r>
            <a:r>
              <a:rPr lang="en">
                <a:solidFill>
                  <a:schemeClr val="dk2"/>
                </a:solidFill>
              </a:rPr>
              <a:t> synthetic drawings from Wikipedia images + augmentations</a:t>
            </a:r>
            <a:endParaRPr>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9"/>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drawing</a:t>
            </a:r>
            <a:endParaRPr i="1"/>
          </a:p>
        </p:txBody>
      </p:sp>
      <p:sp>
        <p:nvSpPr>
          <p:cNvPr id="654" name="Google Shape;65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655" name="Google Shape;655;p39"/>
          <p:cNvPicPr preferRelativeResize="0"/>
          <p:nvPr/>
        </p:nvPicPr>
        <p:blipFill>
          <a:blip r:embed="rId3">
            <a:alphaModFix/>
          </a:blip>
          <a:stretch>
            <a:fillRect/>
          </a:stretch>
        </p:blipFill>
        <p:spPr>
          <a:xfrm>
            <a:off x="2629812" y="1300000"/>
            <a:ext cx="3145475" cy="957900"/>
          </a:xfrm>
          <a:prstGeom prst="rect">
            <a:avLst/>
          </a:prstGeom>
          <a:noFill/>
          <a:ln>
            <a:noFill/>
          </a:ln>
        </p:spPr>
      </p:pic>
      <p:sp>
        <p:nvSpPr>
          <p:cNvPr id="656" name="Google Shape;656;p39"/>
          <p:cNvSpPr txBox="1"/>
          <p:nvPr/>
        </p:nvSpPr>
        <p:spPr>
          <a:xfrm>
            <a:off x="3230388" y="895588"/>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Generation</a:t>
            </a:r>
            <a:endParaRPr sz="16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0"/>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drawing</a:t>
            </a:r>
            <a:endParaRPr i="1"/>
          </a:p>
        </p:txBody>
      </p:sp>
      <p:sp>
        <p:nvSpPr>
          <p:cNvPr id="662" name="Google Shape;66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663" name="Google Shape;663;p40"/>
          <p:cNvPicPr preferRelativeResize="0"/>
          <p:nvPr/>
        </p:nvPicPr>
        <p:blipFill>
          <a:blip r:embed="rId3">
            <a:alphaModFix/>
          </a:blip>
          <a:stretch>
            <a:fillRect/>
          </a:stretch>
        </p:blipFill>
        <p:spPr>
          <a:xfrm>
            <a:off x="2629812" y="1300000"/>
            <a:ext cx="3145475" cy="957900"/>
          </a:xfrm>
          <a:prstGeom prst="rect">
            <a:avLst/>
          </a:prstGeom>
          <a:noFill/>
          <a:ln>
            <a:noFill/>
          </a:ln>
        </p:spPr>
      </p:pic>
      <p:pic>
        <p:nvPicPr>
          <p:cNvPr id="664" name="Google Shape;664;p40"/>
          <p:cNvPicPr preferRelativeResize="0"/>
          <p:nvPr/>
        </p:nvPicPr>
        <p:blipFill>
          <a:blip r:embed="rId4">
            <a:alphaModFix/>
          </a:blip>
          <a:stretch>
            <a:fillRect/>
          </a:stretch>
        </p:blipFill>
        <p:spPr>
          <a:xfrm>
            <a:off x="2629800" y="2537300"/>
            <a:ext cx="3169488" cy="957900"/>
          </a:xfrm>
          <a:prstGeom prst="rect">
            <a:avLst/>
          </a:prstGeom>
          <a:noFill/>
          <a:ln>
            <a:noFill/>
          </a:ln>
        </p:spPr>
      </p:pic>
      <p:sp>
        <p:nvSpPr>
          <p:cNvPr id="665" name="Google Shape;665;p40"/>
          <p:cNvSpPr txBox="1"/>
          <p:nvPr/>
        </p:nvSpPr>
        <p:spPr>
          <a:xfrm>
            <a:off x="3230388" y="895588"/>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Generation</a:t>
            </a:r>
            <a:endParaRPr sz="1600">
              <a:solidFill>
                <a:schemeClr val="dk2"/>
              </a:solidFill>
            </a:endParaRPr>
          </a:p>
        </p:txBody>
      </p:sp>
      <p:cxnSp>
        <p:nvCxnSpPr>
          <p:cNvPr id="666" name="Google Shape;666;p40"/>
          <p:cNvCxnSpPr>
            <a:stCxn id="663" idx="1"/>
            <a:endCxn id="664" idx="1"/>
          </p:cNvCxnSpPr>
          <p:nvPr/>
        </p:nvCxnSpPr>
        <p:spPr>
          <a:xfrm>
            <a:off x="2629812" y="1778950"/>
            <a:ext cx="600" cy="1237200"/>
          </a:xfrm>
          <a:prstGeom prst="curvedConnector3">
            <a:avLst>
              <a:gd name="adj1" fmla="val -39689507"/>
            </a:avLst>
          </a:prstGeom>
          <a:noFill/>
          <a:ln w="44450" cap="flat" cmpd="sng">
            <a:solidFill>
              <a:srgbClr val="4C9D96"/>
            </a:solidFill>
            <a:prstDash val="solid"/>
            <a:round/>
            <a:headEnd type="none" w="med" len="med"/>
            <a:tailEnd type="triangle" w="med" len="med"/>
          </a:ln>
        </p:spPr>
      </p:cxnSp>
      <p:sp>
        <p:nvSpPr>
          <p:cNvPr id="667" name="Google Shape;667;p40"/>
          <p:cNvSpPr txBox="1"/>
          <p:nvPr/>
        </p:nvSpPr>
        <p:spPr>
          <a:xfrm>
            <a:off x="385275" y="2182063"/>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Line detection</a:t>
            </a:r>
            <a:endParaRPr sz="1600">
              <a:solidFill>
                <a:schemeClr val="dk2"/>
              </a:solidFill>
            </a:endParaRPr>
          </a:p>
        </p:txBody>
      </p:sp>
      <p:sp>
        <p:nvSpPr>
          <p:cNvPr id="668" name="Google Shape;668;p40"/>
          <p:cNvSpPr/>
          <p:nvPr/>
        </p:nvSpPr>
        <p:spPr>
          <a:xfrm>
            <a:off x="110395" y="22163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669" name="Google Shape;669;p40"/>
          <p:cNvSpPr txBox="1"/>
          <p:nvPr/>
        </p:nvSpPr>
        <p:spPr>
          <a:xfrm>
            <a:off x="154195" y="21520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41"/>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drawing</a:t>
            </a:r>
            <a:endParaRPr i="1"/>
          </a:p>
        </p:txBody>
      </p:sp>
      <p:sp>
        <p:nvSpPr>
          <p:cNvPr id="675" name="Google Shape;67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676" name="Google Shape;676;p41"/>
          <p:cNvPicPr preferRelativeResize="0"/>
          <p:nvPr/>
        </p:nvPicPr>
        <p:blipFill>
          <a:blip r:embed="rId3">
            <a:alphaModFix/>
          </a:blip>
          <a:stretch>
            <a:fillRect/>
          </a:stretch>
        </p:blipFill>
        <p:spPr>
          <a:xfrm>
            <a:off x="2629812" y="1300000"/>
            <a:ext cx="3145475" cy="957900"/>
          </a:xfrm>
          <a:prstGeom prst="rect">
            <a:avLst/>
          </a:prstGeom>
          <a:noFill/>
          <a:ln>
            <a:noFill/>
          </a:ln>
        </p:spPr>
      </p:pic>
      <p:pic>
        <p:nvPicPr>
          <p:cNvPr id="677" name="Google Shape;677;p41"/>
          <p:cNvPicPr preferRelativeResize="0"/>
          <p:nvPr/>
        </p:nvPicPr>
        <p:blipFill>
          <a:blip r:embed="rId4">
            <a:alphaModFix/>
          </a:blip>
          <a:stretch>
            <a:fillRect/>
          </a:stretch>
        </p:blipFill>
        <p:spPr>
          <a:xfrm>
            <a:off x="2629800" y="2537300"/>
            <a:ext cx="3169488" cy="957900"/>
          </a:xfrm>
          <a:prstGeom prst="rect">
            <a:avLst/>
          </a:prstGeom>
          <a:noFill/>
          <a:ln>
            <a:noFill/>
          </a:ln>
        </p:spPr>
      </p:pic>
      <p:pic>
        <p:nvPicPr>
          <p:cNvPr id="678" name="Google Shape;678;p41"/>
          <p:cNvPicPr preferRelativeResize="0"/>
          <p:nvPr/>
        </p:nvPicPr>
        <p:blipFill>
          <a:blip r:embed="rId5">
            <a:alphaModFix/>
          </a:blip>
          <a:stretch>
            <a:fillRect/>
          </a:stretch>
        </p:blipFill>
        <p:spPr>
          <a:xfrm>
            <a:off x="2629800" y="3705325"/>
            <a:ext cx="3169476" cy="957900"/>
          </a:xfrm>
          <a:prstGeom prst="rect">
            <a:avLst/>
          </a:prstGeom>
          <a:noFill/>
          <a:ln>
            <a:noFill/>
          </a:ln>
        </p:spPr>
      </p:pic>
      <p:sp>
        <p:nvSpPr>
          <p:cNvPr id="679" name="Google Shape;679;p41"/>
          <p:cNvSpPr txBox="1"/>
          <p:nvPr/>
        </p:nvSpPr>
        <p:spPr>
          <a:xfrm>
            <a:off x="3230388" y="895588"/>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Generation</a:t>
            </a:r>
            <a:endParaRPr sz="1600">
              <a:solidFill>
                <a:schemeClr val="dk2"/>
              </a:solidFill>
            </a:endParaRPr>
          </a:p>
        </p:txBody>
      </p:sp>
      <p:cxnSp>
        <p:nvCxnSpPr>
          <p:cNvPr id="680" name="Google Shape;680;p41"/>
          <p:cNvCxnSpPr>
            <a:stCxn id="676" idx="1"/>
            <a:endCxn id="677" idx="1"/>
          </p:cNvCxnSpPr>
          <p:nvPr/>
        </p:nvCxnSpPr>
        <p:spPr>
          <a:xfrm>
            <a:off x="2629812" y="1778950"/>
            <a:ext cx="600" cy="1237200"/>
          </a:xfrm>
          <a:prstGeom prst="curvedConnector3">
            <a:avLst>
              <a:gd name="adj1" fmla="val -39689507"/>
            </a:avLst>
          </a:prstGeom>
          <a:noFill/>
          <a:ln w="44450" cap="flat" cmpd="sng">
            <a:solidFill>
              <a:srgbClr val="4C9D96"/>
            </a:solidFill>
            <a:prstDash val="solid"/>
            <a:round/>
            <a:headEnd type="none" w="med" len="med"/>
            <a:tailEnd type="triangle" w="med" len="med"/>
          </a:ln>
        </p:spPr>
      </p:cxnSp>
      <p:cxnSp>
        <p:nvCxnSpPr>
          <p:cNvPr id="681" name="Google Shape;681;p41"/>
          <p:cNvCxnSpPr>
            <a:stCxn id="677" idx="1"/>
            <a:endCxn id="678" idx="1"/>
          </p:cNvCxnSpPr>
          <p:nvPr/>
        </p:nvCxnSpPr>
        <p:spPr>
          <a:xfrm>
            <a:off x="2629800" y="3016250"/>
            <a:ext cx="600" cy="1167900"/>
          </a:xfrm>
          <a:prstGeom prst="curvedConnector3">
            <a:avLst>
              <a:gd name="adj1" fmla="val -39687500"/>
            </a:avLst>
          </a:prstGeom>
          <a:noFill/>
          <a:ln w="44450" cap="flat" cmpd="sng">
            <a:solidFill>
              <a:srgbClr val="4C9D96"/>
            </a:solidFill>
            <a:prstDash val="solid"/>
            <a:round/>
            <a:headEnd type="none" w="med" len="med"/>
            <a:tailEnd type="triangle" w="med" len="med"/>
          </a:ln>
        </p:spPr>
      </p:cxnSp>
      <p:sp>
        <p:nvSpPr>
          <p:cNvPr id="682" name="Google Shape;682;p41"/>
          <p:cNvSpPr txBox="1"/>
          <p:nvPr/>
        </p:nvSpPr>
        <p:spPr>
          <a:xfrm>
            <a:off x="385275" y="2182063"/>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Line detection</a:t>
            </a:r>
            <a:endParaRPr sz="1600">
              <a:solidFill>
                <a:schemeClr val="dk2"/>
              </a:solidFill>
            </a:endParaRPr>
          </a:p>
        </p:txBody>
      </p:sp>
      <p:sp>
        <p:nvSpPr>
          <p:cNvPr id="683" name="Google Shape;683;p41"/>
          <p:cNvSpPr/>
          <p:nvPr/>
        </p:nvSpPr>
        <p:spPr>
          <a:xfrm>
            <a:off x="110395" y="22163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684" name="Google Shape;684;p41"/>
          <p:cNvSpPr txBox="1"/>
          <p:nvPr/>
        </p:nvSpPr>
        <p:spPr>
          <a:xfrm>
            <a:off x="154195" y="21520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685" name="Google Shape;685;p41"/>
          <p:cNvSpPr txBox="1"/>
          <p:nvPr/>
        </p:nvSpPr>
        <p:spPr>
          <a:xfrm>
            <a:off x="324850" y="331385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Augmentations</a:t>
            </a:r>
            <a:endParaRPr sz="1600" b="1">
              <a:solidFill>
                <a:schemeClr val="dk2"/>
              </a:solidFill>
            </a:endParaRPr>
          </a:p>
          <a:p>
            <a:pPr marL="0" lvl="0" indent="0" algn="ctr" rtl="0">
              <a:spcBef>
                <a:spcPts val="0"/>
              </a:spcBef>
              <a:spcAft>
                <a:spcPts val="0"/>
              </a:spcAft>
              <a:buNone/>
            </a:pPr>
            <a:r>
              <a:rPr lang="en" sz="1600">
                <a:solidFill>
                  <a:schemeClr val="dk2"/>
                </a:solidFill>
              </a:rPr>
              <a:t>(contrast, color, blur)</a:t>
            </a:r>
            <a:endParaRPr sz="1600">
              <a:solidFill>
                <a:schemeClr val="dk2"/>
              </a:solidFill>
            </a:endParaRPr>
          </a:p>
        </p:txBody>
      </p:sp>
      <p:sp>
        <p:nvSpPr>
          <p:cNvPr id="686" name="Google Shape;686;p41"/>
          <p:cNvSpPr/>
          <p:nvPr/>
        </p:nvSpPr>
        <p:spPr>
          <a:xfrm>
            <a:off x="54925" y="341900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687" name="Google Shape;687;p41"/>
          <p:cNvSpPr txBox="1"/>
          <p:nvPr/>
        </p:nvSpPr>
        <p:spPr>
          <a:xfrm>
            <a:off x="106985" y="335465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2</a:t>
            </a:r>
            <a:endParaRPr sz="1800" b="1">
              <a:solidFill>
                <a:srgbClr val="FFFFFF"/>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drawing</a:t>
            </a:r>
            <a:endParaRPr i="1"/>
          </a:p>
        </p:txBody>
      </p:sp>
      <p:sp>
        <p:nvSpPr>
          <p:cNvPr id="693" name="Google Shape;69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694" name="Google Shape;694;p42"/>
          <p:cNvPicPr preferRelativeResize="0"/>
          <p:nvPr/>
        </p:nvPicPr>
        <p:blipFill>
          <a:blip r:embed="rId3">
            <a:alphaModFix/>
          </a:blip>
          <a:stretch>
            <a:fillRect/>
          </a:stretch>
        </p:blipFill>
        <p:spPr>
          <a:xfrm>
            <a:off x="2629812" y="1300000"/>
            <a:ext cx="3145475" cy="957900"/>
          </a:xfrm>
          <a:prstGeom prst="rect">
            <a:avLst/>
          </a:prstGeom>
          <a:noFill/>
          <a:ln>
            <a:noFill/>
          </a:ln>
        </p:spPr>
      </p:pic>
      <p:pic>
        <p:nvPicPr>
          <p:cNvPr id="695" name="Google Shape;695;p42"/>
          <p:cNvPicPr preferRelativeResize="0"/>
          <p:nvPr/>
        </p:nvPicPr>
        <p:blipFill>
          <a:blip r:embed="rId4">
            <a:alphaModFix/>
          </a:blip>
          <a:stretch>
            <a:fillRect/>
          </a:stretch>
        </p:blipFill>
        <p:spPr>
          <a:xfrm>
            <a:off x="2629800" y="2537300"/>
            <a:ext cx="3169488" cy="957900"/>
          </a:xfrm>
          <a:prstGeom prst="rect">
            <a:avLst/>
          </a:prstGeom>
          <a:noFill/>
          <a:ln>
            <a:noFill/>
          </a:ln>
        </p:spPr>
      </p:pic>
      <p:pic>
        <p:nvPicPr>
          <p:cNvPr id="696" name="Google Shape;696;p42"/>
          <p:cNvPicPr preferRelativeResize="0"/>
          <p:nvPr/>
        </p:nvPicPr>
        <p:blipFill>
          <a:blip r:embed="rId5">
            <a:alphaModFix/>
          </a:blip>
          <a:stretch>
            <a:fillRect/>
          </a:stretch>
        </p:blipFill>
        <p:spPr>
          <a:xfrm>
            <a:off x="2629800" y="3705325"/>
            <a:ext cx="3169476" cy="957900"/>
          </a:xfrm>
          <a:prstGeom prst="rect">
            <a:avLst/>
          </a:prstGeom>
          <a:noFill/>
          <a:ln>
            <a:noFill/>
          </a:ln>
        </p:spPr>
      </p:pic>
      <p:sp>
        <p:nvSpPr>
          <p:cNvPr id="697" name="Google Shape;697;p42"/>
          <p:cNvSpPr txBox="1"/>
          <p:nvPr/>
        </p:nvSpPr>
        <p:spPr>
          <a:xfrm>
            <a:off x="3230388" y="895588"/>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Generation</a:t>
            </a:r>
            <a:endParaRPr sz="1600">
              <a:solidFill>
                <a:schemeClr val="dk2"/>
              </a:solidFill>
            </a:endParaRPr>
          </a:p>
        </p:txBody>
      </p:sp>
      <p:pic>
        <p:nvPicPr>
          <p:cNvPr id="698" name="Google Shape;698;p42"/>
          <p:cNvPicPr preferRelativeResize="0"/>
          <p:nvPr/>
        </p:nvPicPr>
        <p:blipFill>
          <a:blip r:embed="rId6">
            <a:alphaModFix/>
          </a:blip>
          <a:stretch>
            <a:fillRect/>
          </a:stretch>
        </p:blipFill>
        <p:spPr>
          <a:xfrm>
            <a:off x="7473928" y="1970175"/>
            <a:ext cx="1390272" cy="1050220"/>
          </a:xfrm>
          <a:prstGeom prst="rect">
            <a:avLst/>
          </a:prstGeom>
          <a:noFill/>
          <a:ln>
            <a:noFill/>
          </a:ln>
        </p:spPr>
      </p:pic>
      <p:pic>
        <p:nvPicPr>
          <p:cNvPr id="699" name="Google Shape;699;p42"/>
          <p:cNvPicPr preferRelativeResize="0"/>
          <p:nvPr/>
        </p:nvPicPr>
        <p:blipFill>
          <a:blip r:embed="rId7">
            <a:alphaModFix/>
          </a:blip>
          <a:stretch>
            <a:fillRect/>
          </a:stretch>
        </p:blipFill>
        <p:spPr>
          <a:xfrm>
            <a:off x="6266949" y="3182970"/>
            <a:ext cx="1315716" cy="1048440"/>
          </a:xfrm>
          <a:prstGeom prst="rect">
            <a:avLst/>
          </a:prstGeom>
          <a:noFill/>
          <a:ln>
            <a:noFill/>
          </a:ln>
        </p:spPr>
      </p:pic>
      <p:pic>
        <p:nvPicPr>
          <p:cNvPr id="700" name="Google Shape;700;p42"/>
          <p:cNvPicPr preferRelativeResize="0"/>
          <p:nvPr/>
        </p:nvPicPr>
        <p:blipFill>
          <a:blip r:embed="rId8">
            <a:alphaModFix/>
          </a:blip>
          <a:stretch>
            <a:fillRect/>
          </a:stretch>
        </p:blipFill>
        <p:spPr>
          <a:xfrm>
            <a:off x="6266949" y="1970175"/>
            <a:ext cx="1086150" cy="1050220"/>
          </a:xfrm>
          <a:prstGeom prst="rect">
            <a:avLst/>
          </a:prstGeom>
          <a:noFill/>
          <a:ln>
            <a:noFill/>
          </a:ln>
        </p:spPr>
      </p:pic>
      <p:pic>
        <p:nvPicPr>
          <p:cNvPr id="701" name="Google Shape;701;p42"/>
          <p:cNvPicPr preferRelativeResize="0"/>
          <p:nvPr/>
        </p:nvPicPr>
        <p:blipFill>
          <a:blip r:embed="rId9">
            <a:alphaModFix/>
          </a:blip>
          <a:stretch>
            <a:fillRect/>
          </a:stretch>
        </p:blipFill>
        <p:spPr>
          <a:xfrm>
            <a:off x="7719811" y="3182080"/>
            <a:ext cx="1086150" cy="1050220"/>
          </a:xfrm>
          <a:prstGeom prst="rect">
            <a:avLst/>
          </a:prstGeom>
          <a:noFill/>
          <a:ln>
            <a:noFill/>
          </a:ln>
        </p:spPr>
      </p:pic>
      <p:cxnSp>
        <p:nvCxnSpPr>
          <p:cNvPr id="702" name="Google Shape;702;p42"/>
          <p:cNvCxnSpPr>
            <a:stCxn id="694" idx="1"/>
            <a:endCxn id="695" idx="1"/>
          </p:cNvCxnSpPr>
          <p:nvPr/>
        </p:nvCxnSpPr>
        <p:spPr>
          <a:xfrm>
            <a:off x="2629812" y="1778950"/>
            <a:ext cx="600" cy="1237200"/>
          </a:xfrm>
          <a:prstGeom prst="curvedConnector3">
            <a:avLst>
              <a:gd name="adj1" fmla="val -39689507"/>
            </a:avLst>
          </a:prstGeom>
          <a:noFill/>
          <a:ln w="41275" cap="flat" cmpd="sng">
            <a:solidFill>
              <a:srgbClr val="4C9D96"/>
            </a:solidFill>
            <a:prstDash val="solid"/>
            <a:round/>
            <a:headEnd type="none" w="med" len="med"/>
            <a:tailEnd type="triangle" w="med" len="med"/>
          </a:ln>
        </p:spPr>
      </p:cxnSp>
      <p:cxnSp>
        <p:nvCxnSpPr>
          <p:cNvPr id="703" name="Google Shape;703;p42"/>
          <p:cNvCxnSpPr>
            <a:stCxn id="695" idx="1"/>
            <a:endCxn id="696" idx="1"/>
          </p:cNvCxnSpPr>
          <p:nvPr/>
        </p:nvCxnSpPr>
        <p:spPr>
          <a:xfrm>
            <a:off x="2629800" y="3016250"/>
            <a:ext cx="600" cy="1167900"/>
          </a:xfrm>
          <a:prstGeom prst="curvedConnector3">
            <a:avLst>
              <a:gd name="adj1" fmla="val -39687500"/>
            </a:avLst>
          </a:prstGeom>
          <a:noFill/>
          <a:ln w="41275" cap="flat" cmpd="sng">
            <a:solidFill>
              <a:srgbClr val="4C9D96"/>
            </a:solidFill>
            <a:prstDash val="solid"/>
            <a:round/>
            <a:headEnd type="none" w="med" len="med"/>
            <a:tailEnd type="triangle" w="med" len="med"/>
          </a:ln>
        </p:spPr>
      </p:cxnSp>
      <p:sp>
        <p:nvSpPr>
          <p:cNvPr id="704" name="Google Shape;704;p42"/>
          <p:cNvSpPr txBox="1"/>
          <p:nvPr/>
        </p:nvSpPr>
        <p:spPr>
          <a:xfrm>
            <a:off x="385275" y="2182063"/>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Line detection</a:t>
            </a:r>
            <a:endParaRPr sz="1600">
              <a:solidFill>
                <a:schemeClr val="dk2"/>
              </a:solidFill>
            </a:endParaRPr>
          </a:p>
        </p:txBody>
      </p:sp>
      <p:sp>
        <p:nvSpPr>
          <p:cNvPr id="705" name="Google Shape;705;p42"/>
          <p:cNvSpPr/>
          <p:nvPr/>
        </p:nvSpPr>
        <p:spPr>
          <a:xfrm>
            <a:off x="110395" y="22163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706" name="Google Shape;706;p42"/>
          <p:cNvSpPr txBox="1"/>
          <p:nvPr/>
        </p:nvSpPr>
        <p:spPr>
          <a:xfrm>
            <a:off x="154195" y="21520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707" name="Google Shape;707;p42"/>
          <p:cNvSpPr txBox="1"/>
          <p:nvPr/>
        </p:nvSpPr>
        <p:spPr>
          <a:xfrm>
            <a:off x="324850" y="331385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Augmentations</a:t>
            </a:r>
            <a:endParaRPr sz="1600" b="1">
              <a:solidFill>
                <a:schemeClr val="dk2"/>
              </a:solidFill>
            </a:endParaRPr>
          </a:p>
          <a:p>
            <a:pPr marL="0" lvl="0" indent="0" algn="ctr" rtl="0">
              <a:spcBef>
                <a:spcPts val="0"/>
              </a:spcBef>
              <a:spcAft>
                <a:spcPts val="0"/>
              </a:spcAft>
              <a:buNone/>
            </a:pPr>
            <a:r>
              <a:rPr lang="en" sz="1600">
                <a:solidFill>
                  <a:schemeClr val="dk2"/>
                </a:solidFill>
              </a:rPr>
              <a:t>(contrast, color, blur)</a:t>
            </a:r>
            <a:endParaRPr sz="1600">
              <a:solidFill>
                <a:schemeClr val="dk2"/>
              </a:solidFill>
            </a:endParaRPr>
          </a:p>
        </p:txBody>
      </p:sp>
      <p:sp>
        <p:nvSpPr>
          <p:cNvPr id="708" name="Google Shape;708;p42"/>
          <p:cNvSpPr/>
          <p:nvPr/>
        </p:nvSpPr>
        <p:spPr>
          <a:xfrm>
            <a:off x="54925" y="341900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709" name="Google Shape;709;p42"/>
          <p:cNvSpPr txBox="1"/>
          <p:nvPr/>
        </p:nvSpPr>
        <p:spPr>
          <a:xfrm>
            <a:off x="106985" y="335465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2</a:t>
            </a:r>
            <a:endParaRPr sz="1800" b="1" dirty="0">
              <a:solidFill>
                <a:srgbClr val="FFFFFF"/>
              </a:solidFill>
              <a:latin typeface="Georgia"/>
              <a:ea typeface="Georgia"/>
              <a:cs typeface="Georgia"/>
              <a:sym typeface="Georgia"/>
            </a:endParaRPr>
          </a:p>
        </p:txBody>
      </p:sp>
      <p:sp>
        <p:nvSpPr>
          <p:cNvPr id="710" name="Google Shape;710;p42"/>
          <p:cNvSpPr txBox="1"/>
          <p:nvPr/>
        </p:nvSpPr>
        <p:spPr>
          <a:xfrm>
            <a:off x="5879275" y="1300000"/>
            <a:ext cx="3216900" cy="6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Labeling = bounding shapes</a:t>
            </a:r>
            <a:endParaRPr sz="1600" b="1">
              <a:solidFill>
                <a:schemeClr val="dk2"/>
              </a:solidFill>
            </a:endParaRPr>
          </a:p>
          <a:p>
            <a:pPr marL="0" lvl="0" indent="0" algn="ctr" rtl="0">
              <a:spcBef>
                <a:spcPts val="0"/>
              </a:spcBef>
              <a:spcAft>
                <a:spcPts val="0"/>
              </a:spcAft>
              <a:buNone/>
            </a:pPr>
            <a:r>
              <a:rPr lang="en" sz="1600">
                <a:solidFill>
                  <a:schemeClr val="dk2"/>
                </a:solidFill>
              </a:rPr>
              <a:t>(with closing operations)</a:t>
            </a:r>
            <a:endParaRPr sz="16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111" name="Google Shape;111;p15"/>
          <p:cNvSpPr txBox="1"/>
          <p:nvPr/>
        </p:nvSpPr>
        <p:spPr>
          <a:xfrm>
            <a:off x="5204150" y="3906818"/>
            <a:ext cx="23979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dirty="0">
                <a:solidFill>
                  <a:schemeClr val="dk2"/>
                </a:solidFill>
              </a:rPr>
              <a:t>Drawing extraction</a:t>
            </a:r>
            <a:endParaRPr sz="1600" b="1" dirty="0">
              <a:solidFill>
                <a:schemeClr val="dk2"/>
              </a:solidFill>
            </a:endParaRPr>
          </a:p>
          <a:p>
            <a:pPr marL="0" lvl="0" indent="0" algn="ctr" rtl="0">
              <a:lnSpc>
                <a:spcPct val="115000"/>
              </a:lnSpc>
              <a:spcBef>
                <a:spcPts val="0"/>
              </a:spcBef>
              <a:spcAft>
                <a:spcPts val="0"/>
              </a:spcAft>
              <a:buNone/>
            </a:pPr>
            <a:r>
              <a:rPr lang="en" sz="1600" dirty="0">
                <a:solidFill>
                  <a:schemeClr val="dk2"/>
                </a:solidFill>
              </a:rPr>
              <a:t>for dataset </a:t>
            </a:r>
            <a:r>
              <a:rPr lang="en" sz="1600" b="1" dirty="0">
                <a:solidFill>
                  <a:srgbClr val="E69138"/>
                </a:solidFill>
              </a:rPr>
              <a:t>D</a:t>
            </a:r>
            <a:endParaRPr sz="1600" b="1" dirty="0">
              <a:solidFill>
                <a:srgbClr val="E69138"/>
              </a:solidFill>
            </a:endParaRPr>
          </a:p>
        </p:txBody>
      </p:sp>
      <p:pic>
        <p:nvPicPr>
          <p:cNvPr id="86" name="Google Shape;86;p15"/>
          <p:cNvPicPr preferRelativeResize="0"/>
          <p:nvPr/>
        </p:nvPicPr>
        <p:blipFill>
          <a:blip r:embed="rId3">
            <a:alphaModFix/>
          </a:blip>
          <a:stretch>
            <a:fillRect/>
          </a:stretch>
        </p:blipFill>
        <p:spPr>
          <a:xfrm>
            <a:off x="4736592" y="3922776"/>
            <a:ext cx="493468" cy="664300"/>
          </a:xfrm>
          <a:prstGeom prst="rect">
            <a:avLst/>
          </a:prstGeom>
          <a:noFill/>
          <a:ln>
            <a:noFill/>
          </a:ln>
        </p:spPr>
      </p:pic>
      <p:pic>
        <p:nvPicPr>
          <p:cNvPr id="87" name="Google Shape;87;p15"/>
          <p:cNvPicPr preferRelativeResize="0"/>
          <p:nvPr/>
        </p:nvPicPr>
        <p:blipFill>
          <a:blip r:embed="rId3">
            <a:alphaModFix/>
          </a:blip>
          <a:stretch>
            <a:fillRect/>
          </a:stretch>
        </p:blipFill>
        <p:spPr>
          <a:xfrm>
            <a:off x="4736592" y="950976"/>
            <a:ext cx="493468" cy="664300"/>
          </a:xfrm>
          <a:prstGeom prst="rect">
            <a:avLst/>
          </a:prstGeom>
          <a:noFill/>
          <a:ln>
            <a:noFill/>
          </a:ln>
        </p:spPr>
      </p:pic>
      <p:sp>
        <p:nvSpPr>
          <p:cNvPr id="88" name="Google Shape;88;p15"/>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Motivation</a:t>
            </a:r>
            <a:endParaRPr/>
          </a:p>
        </p:txBody>
      </p:sp>
      <p:sp>
        <p:nvSpPr>
          <p:cNvPr id="89" name="Google Shape;8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90" name="Google Shape;90;p15"/>
          <p:cNvSpPr txBox="1"/>
          <p:nvPr/>
        </p:nvSpPr>
        <p:spPr>
          <a:xfrm>
            <a:off x="5256100" y="925263"/>
            <a:ext cx="22422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Text detection </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CC0000"/>
                </a:solidFill>
              </a:rPr>
              <a:t>A</a:t>
            </a:r>
            <a:endParaRPr sz="1600" b="1">
              <a:solidFill>
                <a:srgbClr val="CC0000"/>
              </a:solidFill>
            </a:endParaRPr>
          </a:p>
        </p:txBody>
      </p:sp>
      <p:cxnSp>
        <p:nvCxnSpPr>
          <p:cNvPr id="91" name="Google Shape;91;p15"/>
          <p:cNvCxnSpPr/>
          <p:nvPr/>
        </p:nvCxnSpPr>
        <p:spPr>
          <a:xfrm>
            <a:off x="5364150" y="1275375"/>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cxnSp>
        <p:nvCxnSpPr>
          <p:cNvPr id="92" name="Google Shape;92;p15"/>
          <p:cNvCxnSpPr/>
          <p:nvPr/>
        </p:nvCxnSpPr>
        <p:spPr>
          <a:xfrm>
            <a:off x="5360600" y="4252450"/>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93" name="Google Shape;93;p15"/>
          <p:cNvSpPr txBox="1"/>
          <p:nvPr/>
        </p:nvSpPr>
        <p:spPr>
          <a:xfrm>
            <a:off x="5282000" y="1902950"/>
            <a:ext cx="22422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Text detection </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6AA84F"/>
                </a:solidFill>
              </a:rPr>
              <a:t>B</a:t>
            </a:r>
            <a:endParaRPr sz="1600" b="1">
              <a:solidFill>
                <a:srgbClr val="6AA84F"/>
              </a:solidFill>
            </a:endParaRPr>
          </a:p>
        </p:txBody>
      </p:sp>
      <p:sp>
        <p:nvSpPr>
          <p:cNvPr id="94" name="Google Shape;94;p15"/>
          <p:cNvSpPr txBox="1"/>
          <p:nvPr/>
        </p:nvSpPr>
        <p:spPr>
          <a:xfrm>
            <a:off x="5204150" y="2927655"/>
            <a:ext cx="23979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Photo extraction</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A64D79"/>
                </a:solidFill>
              </a:rPr>
              <a:t>C</a:t>
            </a:r>
            <a:endParaRPr sz="1600" b="1">
              <a:solidFill>
                <a:srgbClr val="A64D79"/>
              </a:solidFill>
            </a:endParaRPr>
          </a:p>
        </p:txBody>
      </p:sp>
      <p:pic>
        <p:nvPicPr>
          <p:cNvPr id="95" name="Google Shape;95;p15"/>
          <p:cNvPicPr preferRelativeResize="0"/>
          <p:nvPr/>
        </p:nvPicPr>
        <p:blipFill>
          <a:blip r:embed="rId4">
            <a:alphaModFix/>
          </a:blip>
          <a:stretch>
            <a:fillRect/>
          </a:stretch>
        </p:blipFill>
        <p:spPr>
          <a:xfrm>
            <a:off x="26325" y="2630067"/>
            <a:ext cx="855405" cy="860933"/>
          </a:xfrm>
          <a:prstGeom prst="rect">
            <a:avLst/>
          </a:prstGeom>
          <a:noFill/>
          <a:ln>
            <a:noFill/>
          </a:ln>
        </p:spPr>
      </p:pic>
      <p:pic>
        <p:nvPicPr>
          <p:cNvPr id="96" name="Google Shape;96;p15"/>
          <p:cNvPicPr preferRelativeResize="0"/>
          <p:nvPr/>
        </p:nvPicPr>
        <p:blipFill>
          <a:blip r:embed="rId4">
            <a:alphaModFix/>
          </a:blip>
          <a:stretch>
            <a:fillRect/>
          </a:stretch>
        </p:blipFill>
        <p:spPr>
          <a:xfrm>
            <a:off x="621044" y="2630067"/>
            <a:ext cx="855405" cy="860933"/>
          </a:xfrm>
          <a:prstGeom prst="rect">
            <a:avLst/>
          </a:prstGeom>
          <a:noFill/>
          <a:ln>
            <a:noFill/>
          </a:ln>
        </p:spPr>
      </p:pic>
      <p:pic>
        <p:nvPicPr>
          <p:cNvPr id="97" name="Google Shape;97;p15"/>
          <p:cNvPicPr preferRelativeResize="0"/>
          <p:nvPr/>
        </p:nvPicPr>
        <p:blipFill>
          <a:blip r:embed="rId4">
            <a:alphaModFix/>
          </a:blip>
          <a:stretch>
            <a:fillRect/>
          </a:stretch>
        </p:blipFill>
        <p:spPr>
          <a:xfrm>
            <a:off x="342887" y="1955225"/>
            <a:ext cx="855405" cy="860933"/>
          </a:xfrm>
          <a:prstGeom prst="rect">
            <a:avLst/>
          </a:prstGeom>
          <a:noFill/>
          <a:ln>
            <a:noFill/>
          </a:ln>
        </p:spPr>
      </p:pic>
      <p:pic>
        <p:nvPicPr>
          <p:cNvPr id="98" name="Google Shape;98;p15"/>
          <p:cNvPicPr preferRelativeResize="0"/>
          <p:nvPr/>
        </p:nvPicPr>
        <p:blipFill>
          <a:blip r:embed="rId5">
            <a:alphaModFix/>
          </a:blip>
          <a:stretch>
            <a:fillRect/>
          </a:stretch>
        </p:blipFill>
        <p:spPr>
          <a:xfrm>
            <a:off x="2344700" y="2161975"/>
            <a:ext cx="1058151" cy="1122274"/>
          </a:xfrm>
          <a:prstGeom prst="rect">
            <a:avLst/>
          </a:prstGeom>
          <a:noFill/>
          <a:ln>
            <a:noFill/>
          </a:ln>
        </p:spPr>
      </p:pic>
      <p:pic>
        <p:nvPicPr>
          <p:cNvPr id="99" name="Google Shape;99;p15"/>
          <p:cNvPicPr preferRelativeResize="0"/>
          <p:nvPr/>
        </p:nvPicPr>
        <p:blipFill>
          <a:blip r:embed="rId3">
            <a:alphaModFix/>
          </a:blip>
          <a:stretch>
            <a:fillRect/>
          </a:stretch>
        </p:blipFill>
        <p:spPr>
          <a:xfrm>
            <a:off x="4741725" y="2927862"/>
            <a:ext cx="493468" cy="664300"/>
          </a:xfrm>
          <a:prstGeom prst="rect">
            <a:avLst/>
          </a:prstGeom>
          <a:noFill/>
          <a:ln>
            <a:noFill/>
          </a:ln>
        </p:spPr>
      </p:pic>
      <p:cxnSp>
        <p:nvCxnSpPr>
          <p:cNvPr id="100" name="Google Shape;100;p15"/>
          <p:cNvCxnSpPr>
            <a:stCxn id="98" idx="3"/>
            <a:endCxn id="87" idx="1"/>
          </p:cNvCxnSpPr>
          <p:nvPr/>
        </p:nvCxnSpPr>
        <p:spPr>
          <a:xfrm flipV="1">
            <a:off x="3402851" y="1283126"/>
            <a:ext cx="1333741" cy="1439986"/>
          </a:xfrm>
          <a:prstGeom prst="straightConnector1">
            <a:avLst/>
          </a:prstGeom>
          <a:noFill/>
          <a:ln w="44450" cap="flat" cmpd="sng">
            <a:solidFill>
              <a:srgbClr val="4C9D96"/>
            </a:solidFill>
            <a:prstDash val="solid"/>
            <a:round/>
            <a:headEnd type="none" w="med" len="med"/>
            <a:tailEnd type="triangle" w="med" len="med"/>
          </a:ln>
        </p:spPr>
      </p:cxnSp>
      <p:cxnSp>
        <p:nvCxnSpPr>
          <p:cNvPr id="101" name="Google Shape;101;p15"/>
          <p:cNvCxnSpPr>
            <a:stCxn id="98" idx="3"/>
            <a:endCxn id="102" idx="1"/>
          </p:cNvCxnSpPr>
          <p:nvPr/>
        </p:nvCxnSpPr>
        <p:spPr>
          <a:xfrm flipV="1">
            <a:off x="3402851" y="2267712"/>
            <a:ext cx="1342800" cy="455400"/>
          </a:xfrm>
          <a:prstGeom prst="straightConnector1">
            <a:avLst/>
          </a:prstGeom>
          <a:noFill/>
          <a:ln w="44450" cap="flat" cmpd="sng">
            <a:solidFill>
              <a:srgbClr val="4C9D96"/>
            </a:solidFill>
            <a:prstDash val="solid"/>
            <a:round/>
            <a:headEnd type="none" w="med" len="med"/>
            <a:tailEnd type="triangle" w="med" len="med"/>
          </a:ln>
        </p:spPr>
      </p:cxnSp>
      <p:cxnSp>
        <p:nvCxnSpPr>
          <p:cNvPr id="103" name="Google Shape;103;p15"/>
          <p:cNvCxnSpPr>
            <a:stCxn id="98" idx="3"/>
            <a:endCxn id="99" idx="1"/>
          </p:cNvCxnSpPr>
          <p:nvPr/>
        </p:nvCxnSpPr>
        <p:spPr>
          <a:xfrm>
            <a:off x="3402851" y="2723112"/>
            <a:ext cx="1338874" cy="536900"/>
          </a:xfrm>
          <a:prstGeom prst="straightConnector1">
            <a:avLst/>
          </a:prstGeom>
          <a:noFill/>
          <a:ln w="44450" cap="flat" cmpd="sng">
            <a:solidFill>
              <a:srgbClr val="4C9D96"/>
            </a:solidFill>
            <a:prstDash val="solid"/>
            <a:round/>
            <a:headEnd type="none" w="med" len="med"/>
            <a:tailEnd type="triangle" w="med" len="med"/>
          </a:ln>
        </p:spPr>
      </p:cxnSp>
      <p:cxnSp>
        <p:nvCxnSpPr>
          <p:cNvPr id="104" name="Google Shape;104;p15"/>
          <p:cNvCxnSpPr>
            <a:stCxn id="98" idx="3"/>
            <a:endCxn id="86" idx="1"/>
          </p:cNvCxnSpPr>
          <p:nvPr/>
        </p:nvCxnSpPr>
        <p:spPr>
          <a:xfrm>
            <a:off x="3402851" y="2723112"/>
            <a:ext cx="1333741" cy="1531814"/>
          </a:xfrm>
          <a:prstGeom prst="straightConnector1">
            <a:avLst/>
          </a:prstGeom>
          <a:noFill/>
          <a:ln w="44450" cap="flat" cmpd="sng">
            <a:solidFill>
              <a:srgbClr val="4C9D96"/>
            </a:solidFill>
            <a:prstDash val="solid"/>
            <a:round/>
            <a:headEnd type="none" w="med" len="med"/>
            <a:tailEnd type="triangle" w="med" len="med"/>
          </a:ln>
        </p:spPr>
      </p:cxnSp>
      <p:sp>
        <p:nvSpPr>
          <p:cNvPr id="105" name="Google Shape;105;p15"/>
          <p:cNvSpPr txBox="1"/>
          <p:nvPr/>
        </p:nvSpPr>
        <p:spPr>
          <a:xfrm>
            <a:off x="5018500" y="23558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6AA84F"/>
                </a:solidFill>
              </a:rPr>
              <a:t>B</a:t>
            </a:r>
            <a:endParaRPr sz="1600" b="1">
              <a:solidFill>
                <a:srgbClr val="6AA84F"/>
              </a:solidFill>
            </a:endParaRPr>
          </a:p>
        </p:txBody>
      </p:sp>
      <p:sp>
        <p:nvSpPr>
          <p:cNvPr id="106" name="Google Shape;106;p15"/>
          <p:cNvSpPr txBox="1"/>
          <p:nvPr/>
        </p:nvSpPr>
        <p:spPr>
          <a:xfrm>
            <a:off x="5018500" y="33423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A64D79"/>
                </a:solidFill>
              </a:rPr>
              <a:t>C</a:t>
            </a:r>
            <a:endParaRPr sz="1600" b="1">
              <a:solidFill>
                <a:srgbClr val="A64D79"/>
              </a:solidFill>
            </a:endParaRPr>
          </a:p>
        </p:txBody>
      </p:sp>
      <p:sp>
        <p:nvSpPr>
          <p:cNvPr id="107" name="Google Shape;107;p15"/>
          <p:cNvSpPr txBox="1"/>
          <p:nvPr/>
        </p:nvSpPr>
        <p:spPr>
          <a:xfrm>
            <a:off x="5018500" y="4354100"/>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E69138"/>
                </a:solidFill>
              </a:rPr>
              <a:t>D</a:t>
            </a:r>
            <a:endParaRPr sz="1600" b="1">
              <a:solidFill>
                <a:srgbClr val="E69138"/>
              </a:solidFill>
            </a:endParaRPr>
          </a:p>
        </p:txBody>
      </p:sp>
      <p:pic>
        <p:nvPicPr>
          <p:cNvPr id="108" name="Google Shape;108;p15"/>
          <p:cNvPicPr preferRelativeResize="0"/>
          <p:nvPr/>
        </p:nvPicPr>
        <p:blipFill>
          <a:blip r:embed="rId6">
            <a:alphaModFix/>
          </a:blip>
          <a:stretch>
            <a:fillRect/>
          </a:stretch>
        </p:blipFill>
        <p:spPr>
          <a:xfrm>
            <a:off x="4714113" y="4671000"/>
            <a:ext cx="548700" cy="548700"/>
          </a:xfrm>
          <a:prstGeom prst="rect">
            <a:avLst/>
          </a:prstGeom>
          <a:noFill/>
          <a:ln>
            <a:noFill/>
          </a:ln>
        </p:spPr>
      </p:pic>
      <p:cxnSp>
        <p:nvCxnSpPr>
          <p:cNvPr id="109" name="Google Shape;109;p15"/>
          <p:cNvCxnSpPr/>
          <p:nvPr/>
        </p:nvCxnSpPr>
        <p:spPr>
          <a:xfrm>
            <a:off x="5364150" y="2266863"/>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cxnSp>
        <p:nvCxnSpPr>
          <p:cNvPr id="110" name="Google Shape;110;p15"/>
          <p:cNvCxnSpPr/>
          <p:nvPr/>
        </p:nvCxnSpPr>
        <p:spPr>
          <a:xfrm>
            <a:off x="5360600" y="3284250"/>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pic>
        <p:nvPicPr>
          <p:cNvPr id="112" name="Google Shape;112;p15"/>
          <p:cNvPicPr preferRelativeResize="0"/>
          <p:nvPr/>
        </p:nvPicPr>
        <p:blipFill>
          <a:blip r:embed="rId7">
            <a:alphaModFix/>
          </a:blip>
          <a:stretch>
            <a:fillRect/>
          </a:stretch>
        </p:blipFill>
        <p:spPr>
          <a:xfrm>
            <a:off x="7498300" y="1044762"/>
            <a:ext cx="1537425" cy="431103"/>
          </a:xfrm>
          <a:prstGeom prst="rect">
            <a:avLst/>
          </a:prstGeom>
          <a:noFill/>
          <a:ln>
            <a:noFill/>
          </a:ln>
        </p:spPr>
      </p:pic>
      <p:pic>
        <p:nvPicPr>
          <p:cNvPr id="113" name="Google Shape;113;p15"/>
          <p:cNvPicPr preferRelativeResize="0"/>
          <p:nvPr/>
        </p:nvPicPr>
        <p:blipFill>
          <a:blip r:embed="rId8">
            <a:alphaModFix/>
          </a:blip>
          <a:stretch>
            <a:fillRect/>
          </a:stretch>
        </p:blipFill>
        <p:spPr>
          <a:xfrm>
            <a:off x="7498300" y="2029138"/>
            <a:ext cx="1537425" cy="478785"/>
          </a:xfrm>
          <a:prstGeom prst="rect">
            <a:avLst/>
          </a:prstGeom>
          <a:noFill/>
          <a:ln>
            <a:noFill/>
          </a:ln>
        </p:spPr>
      </p:pic>
      <p:pic>
        <p:nvPicPr>
          <p:cNvPr id="114" name="Google Shape;114;p15"/>
          <p:cNvPicPr preferRelativeResize="0"/>
          <p:nvPr/>
        </p:nvPicPr>
        <p:blipFill>
          <a:blip r:embed="rId9">
            <a:alphaModFix/>
          </a:blip>
          <a:stretch>
            <a:fillRect/>
          </a:stretch>
        </p:blipFill>
        <p:spPr>
          <a:xfrm>
            <a:off x="7498307" y="2791432"/>
            <a:ext cx="1536192" cy="988923"/>
          </a:xfrm>
          <a:prstGeom prst="rect">
            <a:avLst/>
          </a:prstGeom>
          <a:noFill/>
          <a:ln>
            <a:noFill/>
          </a:ln>
        </p:spPr>
      </p:pic>
      <p:pic>
        <p:nvPicPr>
          <p:cNvPr id="115" name="Google Shape;115;p15"/>
          <p:cNvPicPr preferRelativeResize="0"/>
          <p:nvPr/>
        </p:nvPicPr>
        <p:blipFill>
          <a:blip r:embed="rId10">
            <a:alphaModFix/>
          </a:blip>
          <a:stretch>
            <a:fillRect/>
          </a:stretch>
        </p:blipFill>
        <p:spPr>
          <a:xfrm>
            <a:off x="7498298" y="3884452"/>
            <a:ext cx="1536192" cy="739292"/>
          </a:xfrm>
          <a:prstGeom prst="rect">
            <a:avLst/>
          </a:prstGeom>
          <a:noFill/>
          <a:ln>
            <a:noFill/>
          </a:ln>
        </p:spPr>
      </p:pic>
      <p:sp>
        <p:nvSpPr>
          <p:cNvPr id="116" name="Google Shape;116;p15"/>
          <p:cNvSpPr txBox="1"/>
          <p:nvPr/>
        </p:nvSpPr>
        <p:spPr>
          <a:xfrm>
            <a:off x="5018500" y="13693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CC0000"/>
                </a:solidFill>
              </a:rPr>
              <a:t>A</a:t>
            </a:r>
            <a:endParaRPr sz="1600" b="1">
              <a:solidFill>
                <a:srgbClr val="CC0000"/>
              </a:solidFill>
            </a:endParaRPr>
          </a:p>
        </p:txBody>
      </p:sp>
      <p:pic>
        <p:nvPicPr>
          <p:cNvPr id="117" name="Google Shape;117;p15"/>
          <p:cNvPicPr preferRelativeResize="0"/>
          <p:nvPr/>
        </p:nvPicPr>
        <p:blipFill>
          <a:blip r:embed="rId3">
            <a:alphaModFix/>
          </a:blip>
          <a:stretch>
            <a:fillRect/>
          </a:stretch>
        </p:blipFill>
        <p:spPr>
          <a:xfrm>
            <a:off x="4741725" y="1921150"/>
            <a:ext cx="493468" cy="664300"/>
          </a:xfrm>
          <a:prstGeom prst="rect">
            <a:avLst/>
          </a:prstGeom>
          <a:noFill/>
          <a:ln>
            <a:noFill/>
          </a:ln>
        </p:spPr>
      </p:pic>
      <p:cxnSp>
        <p:nvCxnSpPr>
          <p:cNvPr id="118" name="Google Shape;118;p15"/>
          <p:cNvCxnSpPr/>
          <p:nvPr/>
        </p:nvCxnSpPr>
        <p:spPr>
          <a:xfrm>
            <a:off x="1472250" y="2724450"/>
            <a:ext cx="748200" cy="600"/>
          </a:xfrm>
          <a:prstGeom prst="curvedConnector3">
            <a:avLst>
              <a:gd name="adj1" fmla="val 50000"/>
            </a:avLst>
          </a:prstGeom>
          <a:noFill/>
          <a:ln w="44450" cap="flat" cmpd="sng">
            <a:solidFill>
              <a:srgbClr val="4C9D96"/>
            </a:solidFill>
            <a:prstDash val="solid"/>
            <a:round/>
            <a:headEnd type="none" w="med" len="med"/>
            <a:tailEnd type="triangl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text</a:t>
            </a:r>
            <a:endParaRPr i="1"/>
          </a:p>
        </p:txBody>
      </p:sp>
      <p:sp>
        <p:nvSpPr>
          <p:cNvPr id="716" name="Google Shape;71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717" name="Google Shape;717;p43"/>
          <p:cNvSpPr txBox="1"/>
          <p:nvPr/>
        </p:nvSpPr>
        <p:spPr>
          <a:xfrm>
            <a:off x="24000" y="23002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Random text from Wikipedia</a:t>
            </a:r>
            <a:endParaRPr>
              <a:solidFill>
                <a:schemeClr val="dk2"/>
              </a:solidFill>
            </a:endParaRPr>
          </a:p>
        </p:txBody>
      </p:sp>
      <p:pic>
        <p:nvPicPr>
          <p:cNvPr id="718" name="Google Shape;718;p43"/>
          <p:cNvPicPr preferRelativeResize="0"/>
          <p:nvPr/>
        </p:nvPicPr>
        <p:blipFill rotWithShape="1">
          <a:blip r:embed="rId3">
            <a:alphaModFix/>
          </a:blip>
          <a:srcRect b="23908"/>
          <a:stretch/>
        </p:blipFill>
        <p:spPr>
          <a:xfrm>
            <a:off x="310225" y="1506675"/>
            <a:ext cx="1503851" cy="762925"/>
          </a:xfrm>
          <a:prstGeom prst="rect">
            <a:avLst/>
          </a:prstGeom>
          <a:noFill/>
          <a:ln>
            <a:noFill/>
          </a:ln>
        </p:spPr>
      </p:pic>
      <p:pic>
        <p:nvPicPr>
          <p:cNvPr id="719" name="Google Shape;719;p43"/>
          <p:cNvPicPr preferRelativeResize="0"/>
          <p:nvPr/>
        </p:nvPicPr>
        <p:blipFill>
          <a:blip r:embed="rId4">
            <a:alphaModFix/>
          </a:blip>
          <a:stretch>
            <a:fillRect/>
          </a:stretch>
        </p:blipFill>
        <p:spPr>
          <a:xfrm>
            <a:off x="614002" y="-115477"/>
            <a:ext cx="896300" cy="843475"/>
          </a:xfrm>
          <a:prstGeom prst="rect">
            <a:avLst/>
          </a:prstGeom>
          <a:noFill/>
          <a:ln>
            <a:noFill/>
          </a:ln>
        </p:spPr>
      </p:pic>
      <p:sp>
        <p:nvSpPr>
          <p:cNvPr id="720" name="Google Shape;720;p43"/>
          <p:cNvSpPr txBox="1"/>
          <p:nvPr/>
        </p:nvSpPr>
        <p:spPr>
          <a:xfrm>
            <a:off x="24000" y="7280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405 fonts downloaded from the web</a:t>
            </a:r>
            <a:endParaRPr>
              <a:solidFill>
                <a:schemeClr val="dk2"/>
              </a:solidFill>
            </a:endParaRPr>
          </a:p>
        </p:txBody>
      </p:sp>
      <p:sp>
        <p:nvSpPr>
          <p:cNvPr id="721" name="Google Shape;721;p43"/>
          <p:cNvSpPr txBox="1"/>
          <p:nvPr/>
        </p:nvSpPr>
        <p:spPr>
          <a:xfrm>
            <a:off x="1320525" y="2566421"/>
            <a:ext cx="3730500" cy="82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5 layout constraints</a:t>
            </a:r>
            <a:endParaRPr b="1">
              <a:solidFill>
                <a:schemeClr val="dk2"/>
              </a:solidFill>
            </a:endParaRPr>
          </a:p>
          <a:p>
            <a:pPr marL="0" lvl="0" indent="0" algn="ctr" rtl="0">
              <a:spcBef>
                <a:spcPts val="0"/>
              </a:spcBef>
              <a:spcAft>
                <a:spcPts val="0"/>
              </a:spcAft>
              <a:buNone/>
            </a:pPr>
            <a:r>
              <a:rPr lang="en" i="1">
                <a:solidFill>
                  <a:schemeClr val="dk2"/>
                </a:solidFill>
              </a:rPr>
              <a:t>caption, floating-word, paragraph, table, title</a:t>
            </a:r>
            <a:endParaRPr i="1">
              <a:solidFill>
                <a:schemeClr val="dk2"/>
              </a:solidFill>
            </a:endParaRPr>
          </a:p>
          <a:p>
            <a:pPr marL="0" lvl="0" indent="0" algn="ctr" rtl="0">
              <a:spcBef>
                <a:spcPts val="0"/>
              </a:spcBef>
              <a:spcAft>
                <a:spcPts val="0"/>
              </a:spcAft>
              <a:buNone/>
            </a:pPr>
            <a:r>
              <a:rPr lang="en">
                <a:solidFill>
                  <a:schemeClr val="dk2"/>
                </a:solidFill>
              </a:rPr>
              <a:t>(line length, font size, position, rotation, ...)</a:t>
            </a:r>
            <a:endParaRPr>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text</a:t>
            </a:r>
            <a:endParaRPr i="1"/>
          </a:p>
        </p:txBody>
      </p:sp>
      <p:sp>
        <p:nvSpPr>
          <p:cNvPr id="727" name="Google Shape;72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728" name="Google Shape;728;p44"/>
          <p:cNvSpPr txBox="1"/>
          <p:nvPr/>
        </p:nvSpPr>
        <p:spPr>
          <a:xfrm>
            <a:off x="24000" y="23002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Random text from Wikipedia</a:t>
            </a:r>
            <a:endParaRPr>
              <a:solidFill>
                <a:schemeClr val="dk2"/>
              </a:solidFill>
            </a:endParaRPr>
          </a:p>
        </p:txBody>
      </p:sp>
      <p:pic>
        <p:nvPicPr>
          <p:cNvPr id="729" name="Google Shape;729;p44"/>
          <p:cNvPicPr preferRelativeResize="0"/>
          <p:nvPr/>
        </p:nvPicPr>
        <p:blipFill rotWithShape="1">
          <a:blip r:embed="rId3">
            <a:alphaModFix/>
          </a:blip>
          <a:srcRect b="23908"/>
          <a:stretch/>
        </p:blipFill>
        <p:spPr>
          <a:xfrm>
            <a:off x="310225" y="1506675"/>
            <a:ext cx="1503851" cy="762925"/>
          </a:xfrm>
          <a:prstGeom prst="rect">
            <a:avLst/>
          </a:prstGeom>
          <a:noFill/>
          <a:ln>
            <a:noFill/>
          </a:ln>
        </p:spPr>
      </p:pic>
      <p:pic>
        <p:nvPicPr>
          <p:cNvPr id="730" name="Google Shape;730;p44"/>
          <p:cNvPicPr preferRelativeResize="0"/>
          <p:nvPr/>
        </p:nvPicPr>
        <p:blipFill>
          <a:blip r:embed="rId4">
            <a:alphaModFix/>
          </a:blip>
          <a:stretch>
            <a:fillRect/>
          </a:stretch>
        </p:blipFill>
        <p:spPr>
          <a:xfrm>
            <a:off x="614002" y="-115477"/>
            <a:ext cx="896300" cy="843475"/>
          </a:xfrm>
          <a:prstGeom prst="rect">
            <a:avLst/>
          </a:prstGeom>
          <a:noFill/>
          <a:ln>
            <a:noFill/>
          </a:ln>
        </p:spPr>
      </p:pic>
      <p:sp>
        <p:nvSpPr>
          <p:cNvPr id="731" name="Google Shape;731;p44"/>
          <p:cNvSpPr txBox="1"/>
          <p:nvPr/>
        </p:nvSpPr>
        <p:spPr>
          <a:xfrm>
            <a:off x="24000" y="7280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405 fonts downloaded from the web</a:t>
            </a:r>
            <a:endParaRPr>
              <a:solidFill>
                <a:schemeClr val="dk2"/>
              </a:solidFill>
            </a:endParaRPr>
          </a:p>
        </p:txBody>
      </p:sp>
      <p:sp>
        <p:nvSpPr>
          <p:cNvPr id="735" name="Google Shape;735;p44"/>
          <p:cNvSpPr txBox="1"/>
          <p:nvPr/>
        </p:nvSpPr>
        <p:spPr>
          <a:xfrm>
            <a:off x="1320525" y="2566421"/>
            <a:ext cx="3730500" cy="82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5 layout constraints</a:t>
            </a:r>
            <a:endParaRPr b="1">
              <a:solidFill>
                <a:schemeClr val="dk2"/>
              </a:solidFill>
            </a:endParaRPr>
          </a:p>
          <a:p>
            <a:pPr marL="0" lvl="0" indent="0" algn="ctr" rtl="0">
              <a:spcBef>
                <a:spcPts val="0"/>
              </a:spcBef>
              <a:spcAft>
                <a:spcPts val="0"/>
              </a:spcAft>
              <a:buNone/>
            </a:pPr>
            <a:r>
              <a:rPr lang="en" i="1">
                <a:solidFill>
                  <a:schemeClr val="dk2"/>
                </a:solidFill>
              </a:rPr>
              <a:t>caption, floating-word, paragraph, table, title</a:t>
            </a:r>
            <a:endParaRPr i="1">
              <a:solidFill>
                <a:schemeClr val="dk2"/>
              </a:solidFill>
            </a:endParaRPr>
          </a:p>
          <a:p>
            <a:pPr marL="0" lvl="0" indent="0" algn="ctr" rtl="0">
              <a:spcBef>
                <a:spcPts val="0"/>
              </a:spcBef>
              <a:spcAft>
                <a:spcPts val="0"/>
              </a:spcAft>
              <a:buNone/>
            </a:pPr>
            <a:r>
              <a:rPr lang="en">
                <a:solidFill>
                  <a:schemeClr val="dk2"/>
                </a:solidFill>
              </a:rPr>
              <a:t>(line length, font size, position, rotation, ...)</a:t>
            </a:r>
            <a:endParaRPr>
              <a:solidFill>
                <a:schemeClr val="dk2"/>
              </a:solidFill>
            </a:endParaRPr>
          </a:p>
        </p:txBody>
      </p:sp>
      <p:cxnSp>
        <p:nvCxnSpPr>
          <p:cNvPr id="14" name="Google Shape;804;p47">
            <a:extLst>
              <a:ext uri="{FF2B5EF4-FFF2-40B4-BE49-F238E27FC236}">
                <a16:creationId xmlns:a16="http://schemas.microsoft.com/office/drawing/2014/main" id="{D2E239CD-4300-5742-9FC4-C6D8EFC6DB0E}"/>
              </a:ext>
            </a:extLst>
          </p:cNvPr>
          <p:cNvCxnSpPr>
            <a:cxnSpLocks/>
          </p:cNvCxnSpPr>
          <p:nvPr/>
        </p:nvCxnSpPr>
        <p:spPr>
          <a:xfrm>
            <a:off x="1850250" y="433475"/>
            <a:ext cx="1018800" cy="973800"/>
          </a:xfrm>
          <a:prstGeom prst="curvedConnector2">
            <a:avLst/>
          </a:prstGeom>
          <a:noFill/>
          <a:ln w="44450" cap="flat" cmpd="sng">
            <a:solidFill>
              <a:srgbClr val="4C9D96"/>
            </a:solidFill>
            <a:prstDash val="solid"/>
            <a:round/>
            <a:headEnd type="none" w="med" len="med"/>
            <a:tailEnd type="triangle" w="med" len="med"/>
          </a:ln>
        </p:spPr>
      </p:cxnSp>
      <p:sp>
        <p:nvSpPr>
          <p:cNvPr id="15" name="Google Shape;833;p48">
            <a:extLst>
              <a:ext uri="{FF2B5EF4-FFF2-40B4-BE49-F238E27FC236}">
                <a16:creationId xmlns:a16="http://schemas.microsoft.com/office/drawing/2014/main" id="{FE4667D9-299A-CE42-BAE6-2E3C989B5DCC}"/>
              </a:ext>
            </a:extLst>
          </p:cNvPr>
          <p:cNvSpPr txBox="1"/>
          <p:nvPr/>
        </p:nvSpPr>
        <p:spPr>
          <a:xfrm>
            <a:off x="2000693" y="1366946"/>
            <a:ext cx="1844375" cy="52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cxnSp>
        <p:nvCxnSpPr>
          <p:cNvPr id="16" name="Google Shape;839;p48">
            <a:extLst>
              <a:ext uri="{FF2B5EF4-FFF2-40B4-BE49-F238E27FC236}">
                <a16:creationId xmlns:a16="http://schemas.microsoft.com/office/drawing/2014/main" id="{7C708F72-7AAD-964B-BBC0-14F29F4BC9D2}"/>
              </a:ext>
            </a:extLst>
          </p:cNvPr>
          <p:cNvCxnSpPr>
            <a:cxnSpLocks/>
          </p:cNvCxnSpPr>
          <p:nvPr/>
        </p:nvCxnSpPr>
        <p:spPr>
          <a:xfrm flipH="1" flipV="1">
            <a:off x="2878521" y="1930217"/>
            <a:ext cx="394342" cy="636204"/>
          </a:xfrm>
          <a:prstGeom prst="straightConnector1">
            <a:avLst/>
          </a:prstGeom>
          <a:noFill/>
          <a:ln w="44450" cap="flat" cmpd="sng">
            <a:solidFill>
              <a:srgbClr val="4C9D96"/>
            </a:solidFill>
            <a:prstDash val="solid"/>
            <a:round/>
            <a:headEnd type="none" w="med" len="med"/>
            <a:tailEnd type="triangle" w="med" len="med"/>
          </a:ln>
        </p:spPr>
      </p:cxnSp>
      <p:sp>
        <p:nvSpPr>
          <p:cNvPr id="17" name="Freeform 16">
            <a:extLst>
              <a:ext uri="{FF2B5EF4-FFF2-40B4-BE49-F238E27FC236}">
                <a16:creationId xmlns:a16="http://schemas.microsoft.com/office/drawing/2014/main" id="{01E675D2-DE17-4B46-9C32-BE6FFF691985}"/>
              </a:ext>
            </a:extLst>
          </p:cNvPr>
          <p:cNvSpPr/>
          <p:nvPr/>
        </p:nvSpPr>
        <p:spPr>
          <a:xfrm>
            <a:off x="1654629" y="1905000"/>
            <a:ext cx="1001485" cy="410907"/>
          </a:xfrm>
          <a:custGeom>
            <a:avLst/>
            <a:gdLst>
              <a:gd name="connsiteX0" fmla="*/ 0 w 1001485"/>
              <a:gd name="connsiteY0" fmla="*/ 87086 h 410907"/>
              <a:gd name="connsiteX1" fmla="*/ 283028 w 1001485"/>
              <a:gd name="connsiteY1" fmla="*/ 391886 h 410907"/>
              <a:gd name="connsiteX2" fmla="*/ 740228 w 1001485"/>
              <a:gd name="connsiteY2" fmla="*/ 337457 h 410907"/>
              <a:gd name="connsiteX3" fmla="*/ 1001485 w 1001485"/>
              <a:gd name="connsiteY3" fmla="*/ 0 h 410907"/>
            </a:gdLst>
            <a:ahLst/>
            <a:cxnLst>
              <a:cxn ang="0">
                <a:pos x="connsiteX0" y="connsiteY0"/>
              </a:cxn>
              <a:cxn ang="0">
                <a:pos x="connsiteX1" y="connsiteY1"/>
              </a:cxn>
              <a:cxn ang="0">
                <a:pos x="connsiteX2" y="connsiteY2"/>
              </a:cxn>
              <a:cxn ang="0">
                <a:pos x="connsiteX3" y="connsiteY3"/>
              </a:cxn>
            </a:cxnLst>
            <a:rect l="l" t="t" r="r" b="b"/>
            <a:pathLst>
              <a:path w="1001485" h="410907">
                <a:moveTo>
                  <a:pt x="0" y="87086"/>
                </a:moveTo>
                <a:cubicBezTo>
                  <a:pt x="79828" y="218622"/>
                  <a:pt x="159657" y="350158"/>
                  <a:pt x="283028" y="391886"/>
                </a:cubicBezTo>
                <a:cubicBezTo>
                  <a:pt x="406399" y="433614"/>
                  <a:pt x="620485" y="402771"/>
                  <a:pt x="740228" y="337457"/>
                </a:cubicBezTo>
                <a:cubicBezTo>
                  <a:pt x="859971" y="272143"/>
                  <a:pt x="930728" y="136071"/>
                  <a:pt x="1001485" y="0"/>
                </a:cubicBezTo>
              </a:path>
            </a:pathLst>
          </a:custGeom>
          <a:noFill/>
          <a:ln w="44450">
            <a:solidFill>
              <a:srgbClr val="4C9D96"/>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5"/>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text</a:t>
            </a:r>
            <a:endParaRPr i="1"/>
          </a:p>
        </p:txBody>
      </p:sp>
      <p:sp>
        <p:nvSpPr>
          <p:cNvPr id="742" name="Google Shape;742;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743" name="Google Shape;743;p45"/>
          <p:cNvSpPr txBox="1"/>
          <p:nvPr/>
        </p:nvSpPr>
        <p:spPr>
          <a:xfrm>
            <a:off x="24000" y="23002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Random text from Wikipedia</a:t>
            </a:r>
            <a:endParaRPr>
              <a:solidFill>
                <a:schemeClr val="dk2"/>
              </a:solidFill>
            </a:endParaRPr>
          </a:p>
        </p:txBody>
      </p:sp>
      <p:pic>
        <p:nvPicPr>
          <p:cNvPr id="744" name="Google Shape;744;p45"/>
          <p:cNvPicPr preferRelativeResize="0"/>
          <p:nvPr/>
        </p:nvPicPr>
        <p:blipFill rotWithShape="1">
          <a:blip r:embed="rId3">
            <a:alphaModFix/>
          </a:blip>
          <a:srcRect b="23908"/>
          <a:stretch/>
        </p:blipFill>
        <p:spPr>
          <a:xfrm>
            <a:off x="310225" y="1506675"/>
            <a:ext cx="1503851" cy="762925"/>
          </a:xfrm>
          <a:prstGeom prst="rect">
            <a:avLst/>
          </a:prstGeom>
          <a:noFill/>
          <a:ln>
            <a:noFill/>
          </a:ln>
        </p:spPr>
      </p:pic>
      <p:pic>
        <p:nvPicPr>
          <p:cNvPr id="745" name="Google Shape;745;p45"/>
          <p:cNvPicPr preferRelativeResize="0"/>
          <p:nvPr/>
        </p:nvPicPr>
        <p:blipFill>
          <a:blip r:embed="rId4">
            <a:alphaModFix/>
          </a:blip>
          <a:stretch>
            <a:fillRect/>
          </a:stretch>
        </p:blipFill>
        <p:spPr>
          <a:xfrm>
            <a:off x="614002" y="-115477"/>
            <a:ext cx="896300" cy="843475"/>
          </a:xfrm>
          <a:prstGeom prst="rect">
            <a:avLst/>
          </a:prstGeom>
          <a:noFill/>
          <a:ln>
            <a:noFill/>
          </a:ln>
        </p:spPr>
      </p:pic>
      <p:sp>
        <p:nvSpPr>
          <p:cNvPr id="746" name="Google Shape;746;p45"/>
          <p:cNvSpPr txBox="1"/>
          <p:nvPr/>
        </p:nvSpPr>
        <p:spPr>
          <a:xfrm>
            <a:off x="24000" y="7280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405 fonts downloaded from the web</a:t>
            </a:r>
            <a:endParaRPr>
              <a:solidFill>
                <a:schemeClr val="dk2"/>
              </a:solidFill>
            </a:endParaRPr>
          </a:p>
        </p:txBody>
      </p:sp>
      <p:sp>
        <p:nvSpPr>
          <p:cNvPr id="752" name="Google Shape;752;p45"/>
          <p:cNvSpPr txBox="1"/>
          <p:nvPr/>
        </p:nvSpPr>
        <p:spPr>
          <a:xfrm>
            <a:off x="1320525" y="2566421"/>
            <a:ext cx="3730500" cy="82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5 layout constraints</a:t>
            </a:r>
            <a:endParaRPr b="1">
              <a:solidFill>
                <a:schemeClr val="dk2"/>
              </a:solidFill>
            </a:endParaRPr>
          </a:p>
          <a:p>
            <a:pPr marL="0" lvl="0" indent="0" algn="ctr" rtl="0">
              <a:spcBef>
                <a:spcPts val="0"/>
              </a:spcBef>
              <a:spcAft>
                <a:spcPts val="0"/>
              </a:spcAft>
              <a:buNone/>
            </a:pPr>
            <a:r>
              <a:rPr lang="en" i="1">
                <a:solidFill>
                  <a:schemeClr val="dk2"/>
                </a:solidFill>
              </a:rPr>
              <a:t>caption, floating-word, paragraph, table, title</a:t>
            </a:r>
            <a:endParaRPr i="1">
              <a:solidFill>
                <a:schemeClr val="dk2"/>
              </a:solidFill>
            </a:endParaRPr>
          </a:p>
          <a:p>
            <a:pPr marL="0" lvl="0" indent="0" algn="ctr" rtl="0">
              <a:spcBef>
                <a:spcPts val="0"/>
              </a:spcBef>
              <a:spcAft>
                <a:spcPts val="0"/>
              </a:spcAft>
              <a:buNone/>
            </a:pPr>
            <a:r>
              <a:rPr lang="en">
                <a:solidFill>
                  <a:schemeClr val="dk2"/>
                </a:solidFill>
              </a:rPr>
              <a:t>(line length, font size, position, rotation, ...)</a:t>
            </a:r>
            <a:endParaRPr>
              <a:solidFill>
                <a:schemeClr val="dk2"/>
              </a:solidFill>
            </a:endParaRPr>
          </a:p>
        </p:txBody>
      </p:sp>
      <p:sp>
        <p:nvSpPr>
          <p:cNvPr id="28" name="Google Shape;806;p47">
            <a:extLst>
              <a:ext uri="{FF2B5EF4-FFF2-40B4-BE49-F238E27FC236}">
                <a16:creationId xmlns:a16="http://schemas.microsoft.com/office/drawing/2014/main" id="{AF7774DC-6ED5-4E48-9B26-6034A74AB341}"/>
              </a:ext>
            </a:extLst>
          </p:cNvPr>
          <p:cNvSpPr txBox="1"/>
          <p:nvPr/>
        </p:nvSpPr>
        <p:spPr>
          <a:xfrm>
            <a:off x="5826900" y="541475"/>
            <a:ext cx="2870786"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 e l l o   W o r l d ! </a:t>
            </a:r>
            <a:endParaRPr sz="2500" dirty="0">
              <a:solidFill>
                <a:schemeClr val="dk2"/>
              </a:solidFill>
              <a:latin typeface="Caveat"/>
              <a:ea typeface="Caveat"/>
              <a:cs typeface="Caveat"/>
              <a:sym typeface="Caveat"/>
            </a:endParaRPr>
          </a:p>
        </p:txBody>
      </p:sp>
      <p:sp>
        <p:nvSpPr>
          <p:cNvPr id="29" name="Google Shape;809;p47">
            <a:extLst>
              <a:ext uri="{FF2B5EF4-FFF2-40B4-BE49-F238E27FC236}">
                <a16:creationId xmlns:a16="http://schemas.microsoft.com/office/drawing/2014/main" id="{31BCE393-45CB-CD46-9294-514C73BDD403}"/>
              </a:ext>
            </a:extLst>
          </p:cNvPr>
          <p:cNvSpPr txBox="1"/>
          <p:nvPr/>
        </p:nvSpPr>
        <p:spPr>
          <a:xfrm>
            <a:off x="5826900" y="1065875"/>
            <a:ext cx="2495400" cy="52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solidFill>
                  <a:schemeClr val="dk2"/>
                </a:solidFill>
                <a:latin typeface="Caveat"/>
                <a:ea typeface="Caveat"/>
                <a:cs typeface="Caveat"/>
                <a:sym typeface="Caveat"/>
              </a:rPr>
              <a:t>你好，世界!</a:t>
            </a:r>
            <a:endParaRPr sz="2500">
              <a:solidFill>
                <a:schemeClr val="dk2"/>
              </a:solidFill>
              <a:latin typeface="Caveat"/>
              <a:ea typeface="Caveat"/>
              <a:cs typeface="Caveat"/>
              <a:sym typeface="Caveat"/>
            </a:endParaRPr>
          </a:p>
        </p:txBody>
      </p:sp>
      <p:sp>
        <p:nvSpPr>
          <p:cNvPr id="30" name="Google Shape;811;p47">
            <a:extLst>
              <a:ext uri="{FF2B5EF4-FFF2-40B4-BE49-F238E27FC236}">
                <a16:creationId xmlns:a16="http://schemas.microsoft.com/office/drawing/2014/main" id="{F252EFD0-C6F5-BD4B-B413-FFB50B619359}"/>
              </a:ext>
            </a:extLst>
          </p:cNvPr>
          <p:cNvSpPr txBox="1"/>
          <p:nvPr/>
        </p:nvSpPr>
        <p:spPr>
          <a:xfrm>
            <a:off x="5826900" y="1593275"/>
            <a:ext cx="24954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u="sng">
                <a:solidFill>
                  <a:schemeClr val="dk2"/>
                </a:solidFill>
                <a:latin typeface="Caveat"/>
                <a:ea typeface="Caveat"/>
                <a:cs typeface="Caveat"/>
                <a:sym typeface="Caveat"/>
              </a:rPr>
              <a:t>Hello World!</a:t>
            </a:r>
            <a:endParaRPr sz="2500" u="sng">
              <a:solidFill>
                <a:schemeClr val="dk2"/>
              </a:solidFill>
              <a:latin typeface="Caveat"/>
              <a:ea typeface="Caveat"/>
              <a:cs typeface="Caveat"/>
              <a:sym typeface="Caveat"/>
            </a:endParaRPr>
          </a:p>
        </p:txBody>
      </p:sp>
      <p:sp>
        <p:nvSpPr>
          <p:cNvPr id="31" name="Google Shape;816;p47">
            <a:extLst>
              <a:ext uri="{FF2B5EF4-FFF2-40B4-BE49-F238E27FC236}">
                <a16:creationId xmlns:a16="http://schemas.microsoft.com/office/drawing/2014/main" id="{B48955CD-5EE1-1E47-B3BB-A6D94F5BFA72}"/>
              </a:ext>
            </a:extLst>
          </p:cNvPr>
          <p:cNvSpPr txBox="1"/>
          <p:nvPr/>
        </p:nvSpPr>
        <p:spPr>
          <a:xfrm>
            <a:off x="5826900" y="2685175"/>
            <a:ext cx="2697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strike through, justification, ...</a:t>
            </a:r>
            <a:endParaRPr>
              <a:solidFill>
                <a:schemeClr val="dk2"/>
              </a:solidFill>
            </a:endParaRPr>
          </a:p>
        </p:txBody>
      </p:sp>
      <p:sp>
        <p:nvSpPr>
          <p:cNvPr id="37" name="Google Shape;844;p48">
            <a:extLst>
              <a:ext uri="{FF2B5EF4-FFF2-40B4-BE49-F238E27FC236}">
                <a16:creationId xmlns:a16="http://schemas.microsoft.com/office/drawing/2014/main" id="{2A34A5E7-CEEB-E547-9B81-AAA350B3697F}"/>
              </a:ext>
            </a:extLst>
          </p:cNvPr>
          <p:cNvSpPr txBox="1"/>
          <p:nvPr/>
        </p:nvSpPr>
        <p:spPr>
          <a:xfrm>
            <a:off x="5826900" y="2114675"/>
            <a:ext cx="1912844" cy="524400"/>
          </a:xfrm>
          <a:prstGeom prst="rect">
            <a:avLst/>
          </a:prstGeom>
          <a:solidFill>
            <a:srgbClr val="FFE599"/>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sp>
        <p:nvSpPr>
          <p:cNvPr id="46" name="Google Shape;833;p48">
            <a:extLst>
              <a:ext uri="{FF2B5EF4-FFF2-40B4-BE49-F238E27FC236}">
                <a16:creationId xmlns:a16="http://schemas.microsoft.com/office/drawing/2014/main" id="{162366CB-C8BA-464D-9BB6-0D43651AEFE3}"/>
              </a:ext>
            </a:extLst>
          </p:cNvPr>
          <p:cNvSpPr txBox="1"/>
          <p:nvPr/>
        </p:nvSpPr>
        <p:spPr>
          <a:xfrm>
            <a:off x="2000693" y="1366946"/>
            <a:ext cx="1844375" cy="52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cxnSp>
        <p:nvCxnSpPr>
          <p:cNvPr id="47" name="Google Shape;836;p48">
            <a:extLst>
              <a:ext uri="{FF2B5EF4-FFF2-40B4-BE49-F238E27FC236}">
                <a16:creationId xmlns:a16="http://schemas.microsoft.com/office/drawing/2014/main" id="{E654970E-03E3-0B4D-8ECC-E02DAD9FA318}"/>
              </a:ext>
            </a:extLst>
          </p:cNvPr>
          <p:cNvCxnSpPr>
            <a:cxnSpLocks/>
          </p:cNvCxnSpPr>
          <p:nvPr/>
        </p:nvCxnSpPr>
        <p:spPr>
          <a:xfrm flipV="1">
            <a:off x="3845068" y="803675"/>
            <a:ext cx="1981832" cy="825471"/>
          </a:xfrm>
          <a:prstGeom prst="straightConnector1">
            <a:avLst/>
          </a:prstGeom>
          <a:noFill/>
          <a:ln w="44450" cap="flat" cmpd="sng">
            <a:solidFill>
              <a:srgbClr val="4C9D96"/>
            </a:solidFill>
            <a:prstDash val="solid"/>
            <a:round/>
            <a:headEnd type="none" w="med" len="med"/>
            <a:tailEnd type="triangle" w="med" len="med"/>
          </a:ln>
        </p:spPr>
      </p:cxnSp>
      <p:cxnSp>
        <p:nvCxnSpPr>
          <p:cNvPr id="48" name="Google Shape;839;p48">
            <a:extLst>
              <a:ext uri="{FF2B5EF4-FFF2-40B4-BE49-F238E27FC236}">
                <a16:creationId xmlns:a16="http://schemas.microsoft.com/office/drawing/2014/main" id="{4C65E374-3F6F-A142-A05B-6463C793117C}"/>
              </a:ext>
            </a:extLst>
          </p:cNvPr>
          <p:cNvCxnSpPr>
            <a:cxnSpLocks/>
          </p:cNvCxnSpPr>
          <p:nvPr/>
        </p:nvCxnSpPr>
        <p:spPr>
          <a:xfrm flipH="1" flipV="1">
            <a:off x="2878521" y="1930217"/>
            <a:ext cx="394342" cy="636204"/>
          </a:xfrm>
          <a:prstGeom prst="straightConnector1">
            <a:avLst/>
          </a:prstGeom>
          <a:noFill/>
          <a:ln w="44450" cap="flat" cmpd="sng">
            <a:solidFill>
              <a:srgbClr val="4C9D96"/>
            </a:solidFill>
            <a:prstDash val="solid"/>
            <a:round/>
            <a:headEnd type="none" w="med" len="med"/>
            <a:tailEnd type="triangle" w="med" len="med"/>
          </a:ln>
        </p:spPr>
      </p:cxnSp>
      <p:cxnSp>
        <p:nvCxnSpPr>
          <p:cNvPr id="49" name="Google Shape;841;p48">
            <a:extLst>
              <a:ext uri="{FF2B5EF4-FFF2-40B4-BE49-F238E27FC236}">
                <a16:creationId xmlns:a16="http://schemas.microsoft.com/office/drawing/2014/main" id="{4D884236-EDEA-1E45-8662-9243ED3FC413}"/>
              </a:ext>
            </a:extLst>
          </p:cNvPr>
          <p:cNvCxnSpPr>
            <a:cxnSpLocks/>
          </p:cNvCxnSpPr>
          <p:nvPr/>
        </p:nvCxnSpPr>
        <p:spPr>
          <a:xfrm flipV="1">
            <a:off x="3845068" y="1328075"/>
            <a:ext cx="1981832" cy="301071"/>
          </a:xfrm>
          <a:prstGeom prst="straightConnector1">
            <a:avLst/>
          </a:prstGeom>
          <a:noFill/>
          <a:ln w="44450" cap="flat" cmpd="sng">
            <a:solidFill>
              <a:srgbClr val="4C9D96"/>
            </a:solidFill>
            <a:prstDash val="solid"/>
            <a:round/>
            <a:headEnd type="none" w="med" len="med"/>
            <a:tailEnd type="triangle" w="med" len="med"/>
          </a:ln>
        </p:spPr>
      </p:cxnSp>
      <p:cxnSp>
        <p:nvCxnSpPr>
          <p:cNvPr id="50" name="Google Shape;843;p48">
            <a:extLst>
              <a:ext uri="{FF2B5EF4-FFF2-40B4-BE49-F238E27FC236}">
                <a16:creationId xmlns:a16="http://schemas.microsoft.com/office/drawing/2014/main" id="{24EC07F0-E377-D448-AA9C-381A3D974B2F}"/>
              </a:ext>
            </a:extLst>
          </p:cNvPr>
          <p:cNvCxnSpPr>
            <a:cxnSpLocks/>
          </p:cNvCxnSpPr>
          <p:nvPr/>
        </p:nvCxnSpPr>
        <p:spPr>
          <a:xfrm>
            <a:off x="3845068" y="1629146"/>
            <a:ext cx="1981832" cy="226329"/>
          </a:xfrm>
          <a:prstGeom prst="straightConnector1">
            <a:avLst/>
          </a:prstGeom>
          <a:noFill/>
          <a:ln w="44450" cap="flat" cmpd="sng">
            <a:solidFill>
              <a:srgbClr val="4C9D96"/>
            </a:solidFill>
            <a:prstDash val="solid"/>
            <a:round/>
            <a:headEnd type="none" w="med" len="med"/>
            <a:tailEnd type="triangle" w="med" len="med"/>
          </a:ln>
        </p:spPr>
      </p:cxnSp>
      <p:cxnSp>
        <p:nvCxnSpPr>
          <p:cNvPr id="51" name="Google Shape;845;p48">
            <a:extLst>
              <a:ext uri="{FF2B5EF4-FFF2-40B4-BE49-F238E27FC236}">
                <a16:creationId xmlns:a16="http://schemas.microsoft.com/office/drawing/2014/main" id="{CC895B27-C0C2-A647-AFEC-75A20C421A37}"/>
              </a:ext>
            </a:extLst>
          </p:cNvPr>
          <p:cNvCxnSpPr>
            <a:cxnSpLocks/>
          </p:cNvCxnSpPr>
          <p:nvPr/>
        </p:nvCxnSpPr>
        <p:spPr>
          <a:xfrm>
            <a:off x="3845068" y="1629146"/>
            <a:ext cx="1981832" cy="747729"/>
          </a:xfrm>
          <a:prstGeom prst="straightConnector1">
            <a:avLst/>
          </a:prstGeom>
          <a:noFill/>
          <a:ln w="44450" cap="flat" cmpd="sng">
            <a:solidFill>
              <a:srgbClr val="4C9D96"/>
            </a:solidFill>
            <a:prstDash val="solid"/>
            <a:round/>
            <a:headEnd type="none" w="med" len="med"/>
            <a:tailEnd type="triangle" w="med" len="med"/>
          </a:ln>
        </p:spPr>
      </p:cxnSp>
      <p:cxnSp>
        <p:nvCxnSpPr>
          <p:cNvPr id="52" name="Google Shape;846;p48">
            <a:extLst>
              <a:ext uri="{FF2B5EF4-FFF2-40B4-BE49-F238E27FC236}">
                <a16:creationId xmlns:a16="http://schemas.microsoft.com/office/drawing/2014/main" id="{26FB702C-AC85-BC4D-8CB8-934CAB985426}"/>
              </a:ext>
            </a:extLst>
          </p:cNvPr>
          <p:cNvCxnSpPr>
            <a:cxnSpLocks/>
          </p:cNvCxnSpPr>
          <p:nvPr/>
        </p:nvCxnSpPr>
        <p:spPr>
          <a:xfrm>
            <a:off x="3845068" y="1629146"/>
            <a:ext cx="1981832" cy="1252829"/>
          </a:xfrm>
          <a:prstGeom prst="straightConnector1">
            <a:avLst/>
          </a:prstGeom>
          <a:noFill/>
          <a:ln w="44450" cap="flat" cmpd="sng">
            <a:solidFill>
              <a:srgbClr val="4C9D96"/>
            </a:solidFill>
            <a:prstDash val="solid"/>
            <a:round/>
            <a:headEnd type="none" w="med" len="med"/>
            <a:tailEnd type="triangle" w="med" len="med"/>
          </a:ln>
        </p:spPr>
      </p:cxnSp>
      <p:sp>
        <p:nvSpPr>
          <p:cNvPr id="53" name="Freeform 52">
            <a:extLst>
              <a:ext uri="{FF2B5EF4-FFF2-40B4-BE49-F238E27FC236}">
                <a16:creationId xmlns:a16="http://schemas.microsoft.com/office/drawing/2014/main" id="{2CDBFD2E-385B-6D4A-8079-99A9BD2A73F1}"/>
              </a:ext>
            </a:extLst>
          </p:cNvPr>
          <p:cNvSpPr/>
          <p:nvPr/>
        </p:nvSpPr>
        <p:spPr>
          <a:xfrm>
            <a:off x="1654629" y="1905000"/>
            <a:ext cx="1001485" cy="410907"/>
          </a:xfrm>
          <a:custGeom>
            <a:avLst/>
            <a:gdLst>
              <a:gd name="connsiteX0" fmla="*/ 0 w 1001485"/>
              <a:gd name="connsiteY0" fmla="*/ 87086 h 410907"/>
              <a:gd name="connsiteX1" fmla="*/ 283028 w 1001485"/>
              <a:gd name="connsiteY1" fmla="*/ 391886 h 410907"/>
              <a:gd name="connsiteX2" fmla="*/ 740228 w 1001485"/>
              <a:gd name="connsiteY2" fmla="*/ 337457 h 410907"/>
              <a:gd name="connsiteX3" fmla="*/ 1001485 w 1001485"/>
              <a:gd name="connsiteY3" fmla="*/ 0 h 410907"/>
            </a:gdLst>
            <a:ahLst/>
            <a:cxnLst>
              <a:cxn ang="0">
                <a:pos x="connsiteX0" y="connsiteY0"/>
              </a:cxn>
              <a:cxn ang="0">
                <a:pos x="connsiteX1" y="connsiteY1"/>
              </a:cxn>
              <a:cxn ang="0">
                <a:pos x="connsiteX2" y="connsiteY2"/>
              </a:cxn>
              <a:cxn ang="0">
                <a:pos x="connsiteX3" y="connsiteY3"/>
              </a:cxn>
            </a:cxnLst>
            <a:rect l="l" t="t" r="r" b="b"/>
            <a:pathLst>
              <a:path w="1001485" h="410907">
                <a:moveTo>
                  <a:pt x="0" y="87086"/>
                </a:moveTo>
                <a:cubicBezTo>
                  <a:pt x="79828" y="218622"/>
                  <a:pt x="159657" y="350158"/>
                  <a:pt x="283028" y="391886"/>
                </a:cubicBezTo>
                <a:cubicBezTo>
                  <a:pt x="406399" y="433614"/>
                  <a:pt x="620485" y="402771"/>
                  <a:pt x="740228" y="337457"/>
                </a:cubicBezTo>
                <a:cubicBezTo>
                  <a:pt x="859971" y="272143"/>
                  <a:pt x="930728" y="136071"/>
                  <a:pt x="1001485" y="0"/>
                </a:cubicBezTo>
              </a:path>
            </a:pathLst>
          </a:custGeom>
          <a:noFill/>
          <a:ln w="44450">
            <a:solidFill>
              <a:srgbClr val="4C9D96"/>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Google Shape;804;p47">
            <a:extLst>
              <a:ext uri="{FF2B5EF4-FFF2-40B4-BE49-F238E27FC236}">
                <a16:creationId xmlns:a16="http://schemas.microsoft.com/office/drawing/2014/main" id="{E1B2890E-CDF3-8C42-8207-17F80D0D9B03}"/>
              </a:ext>
            </a:extLst>
          </p:cNvPr>
          <p:cNvCxnSpPr>
            <a:cxnSpLocks/>
          </p:cNvCxnSpPr>
          <p:nvPr/>
        </p:nvCxnSpPr>
        <p:spPr>
          <a:xfrm>
            <a:off x="1850250" y="433475"/>
            <a:ext cx="1018800" cy="973800"/>
          </a:xfrm>
          <a:prstGeom prst="curvedConnector2">
            <a:avLst/>
          </a:prstGeom>
          <a:noFill/>
          <a:ln w="44450" cap="flat" cmpd="sng">
            <a:solidFill>
              <a:srgbClr val="4C9D96"/>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46"/>
          <p:cNvSpPr/>
          <p:nvPr/>
        </p:nvSpPr>
        <p:spPr>
          <a:xfrm>
            <a:off x="1793425" y="4143575"/>
            <a:ext cx="2756700" cy="825000"/>
          </a:xfrm>
          <a:prstGeom prst="rect">
            <a:avLst/>
          </a:prstGeom>
          <a:solidFill>
            <a:srgbClr val="FF6E00">
              <a:alpha val="77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text</a:t>
            </a:r>
            <a:endParaRPr i="1"/>
          </a:p>
        </p:txBody>
      </p:sp>
      <p:sp>
        <p:nvSpPr>
          <p:cNvPr id="768" name="Google Shape;76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769" name="Google Shape;769;p46"/>
          <p:cNvSpPr txBox="1"/>
          <p:nvPr/>
        </p:nvSpPr>
        <p:spPr>
          <a:xfrm>
            <a:off x="24000" y="23002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Random text from Wikipedia</a:t>
            </a:r>
            <a:endParaRPr>
              <a:solidFill>
                <a:schemeClr val="dk2"/>
              </a:solidFill>
            </a:endParaRPr>
          </a:p>
        </p:txBody>
      </p:sp>
      <p:pic>
        <p:nvPicPr>
          <p:cNvPr id="770" name="Google Shape;770;p46"/>
          <p:cNvPicPr preferRelativeResize="0"/>
          <p:nvPr/>
        </p:nvPicPr>
        <p:blipFill rotWithShape="1">
          <a:blip r:embed="rId3">
            <a:alphaModFix/>
          </a:blip>
          <a:srcRect b="23908"/>
          <a:stretch/>
        </p:blipFill>
        <p:spPr>
          <a:xfrm>
            <a:off x="310225" y="1506675"/>
            <a:ext cx="1503851" cy="762925"/>
          </a:xfrm>
          <a:prstGeom prst="rect">
            <a:avLst/>
          </a:prstGeom>
          <a:noFill/>
          <a:ln>
            <a:noFill/>
          </a:ln>
        </p:spPr>
      </p:pic>
      <p:pic>
        <p:nvPicPr>
          <p:cNvPr id="771" name="Google Shape;771;p46"/>
          <p:cNvPicPr preferRelativeResize="0"/>
          <p:nvPr/>
        </p:nvPicPr>
        <p:blipFill>
          <a:blip r:embed="rId4">
            <a:alphaModFix/>
          </a:blip>
          <a:stretch>
            <a:fillRect/>
          </a:stretch>
        </p:blipFill>
        <p:spPr>
          <a:xfrm>
            <a:off x="614002" y="-115477"/>
            <a:ext cx="896300" cy="843475"/>
          </a:xfrm>
          <a:prstGeom prst="rect">
            <a:avLst/>
          </a:prstGeom>
          <a:noFill/>
          <a:ln>
            <a:noFill/>
          </a:ln>
        </p:spPr>
      </p:pic>
      <p:sp>
        <p:nvSpPr>
          <p:cNvPr id="772" name="Google Shape;772;p46"/>
          <p:cNvSpPr txBox="1"/>
          <p:nvPr/>
        </p:nvSpPr>
        <p:spPr>
          <a:xfrm>
            <a:off x="24000" y="7280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405 fonts downloaded from the web</a:t>
            </a:r>
            <a:endParaRPr>
              <a:solidFill>
                <a:schemeClr val="dk2"/>
              </a:solidFill>
            </a:endParaRPr>
          </a:p>
        </p:txBody>
      </p:sp>
      <p:sp>
        <p:nvSpPr>
          <p:cNvPr id="778" name="Google Shape;778;p46"/>
          <p:cNvSpPr txBox="1"/>
          <p:nvPr/>
        </p:nvSpPr>
        <p:spPr>
          <a:xfrm>
            <a:off x="1320525" y="2566421"/>
            <a:ext cx="3730500" cy="82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5 layout constraints</a:t>
            </a:r>
            <a:endParaRPr b="1">
              <a:solidFill>
                <a:schemeClr val="dk2"/>
              </a:solidFill>
            </a:endParaRPr>
          </a:p>
          <a:p>
            <a:pPr marL="0" lvl="0" indent="0" algn="ctr" rtl="0">
              <a:spcBef>
                <a:spcPts val="0"/>
              </a:spcBef>
              <a:spcAft>
                <a:spcPts val="0"/>
              </a:spcAft>
              <a:buNone/>
            </a:pPr>
            <a:r>
              <a:rPr lang="en" i="1">
                <a:solidFill>
                  <a:schemeClr val="dk2"/>
                </a:solidFill>
              </a:rPr>
              <a:t>caption, floating-word, paragraph, table, title</a:t>
            </a:r>
            <a:endParaRPr i="1">
              <a:solidFill>
                <a:schemeClr val="dk2"/>
              </a:solidFill>
            </a:endParaRPr>
          </a:p>
          <a:p>
            <a:pPr marL="0" lvl="0" indent="0" algn="ctr" rtl="0">
              <a:spcBef>
                <a:spcPts val="0"/>
              </a:spcBef>
              <a:spcAft>
                <a:spcPts val="0"/>
              </a:spcAft>
              <a:buNone/>
            </a:pPr>
            <a:r>
              <a:rPr lang="en">
                <a:solidFill>
                  <a:schemeClr val="dk2"/>
                </a:solidFill>
              </a:rPr>
              <a:t>(line length, font size, position, rotation, ...)</a:t>
            </a:r>
            <a:endParaRPr>
              <a:solidFill>
                <a:schemeClr val="dk2"/>
              </a:solidFill>
            </a:endParaRPr>
          </a:p>
        </p:txBody>
      </p:sp>
      <p:sp>
        <p:nvSpPr>
          <p:cNvPr id="788" name="Google Shape;788;p46"/>
          <p:cNvSpPr/>
          <p:nvPr/>
        </p:nvSpPr>
        <p:spPr>
          <a:xfrm>
            <a:off x="2000693" y="4392763"/>
            <a:ext cx="2334600" cy="352800"/>
          </a:xfrm>
          <a:prstGeom prst="rect">
            <a:avLst/>
          </a:prstGeom>
          <a:solidFill>
            <a:srgbClr val="47D2F1">
              <a:alpha val="72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9" name="Google Shape;789;p46"/>
          <p:cNvPicPr preferRelativeResize="0"/>
          <p:nvPr/>
        </p:nvPicPr>
        <p:blipFill>
          <a:blip r:embed="rId5">
            <a:alphaModFix/>
          </a:blip>
          <a:stretch>
            <a:fillRect/>
          </a:stretch>
        </p:blipFill>
        <p:spPr>
          <a:xfrm>
            <a:off x="844150" y="3935425"/>
            <a:ext cx="4147826" cy="1203851"/>
          </a:xfrm>
          <a:prstGeom prst="rect">
            <a:avLst/>
          </a:prstGeom>
          <a:noFill/>
          <a:ln>
            <a:noFill/>
          </a:ln>
        </p:spPr>
      </p:pic>
      <p:sp>
        <p:nvSpPr>
          <p:cNvPr id="790" name="Google Shape;790;p46"/>
          <p:cNvSpPr txBox="1"/>
          <p:nvPr/>
        </p:nvSpPr>
        <p:spPr>
          <a:xfrm>
            <a:off x="1569125" y="3481000"/>
            <a:ext cx="3003000" cy="3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Labeling = x-height + border</a:t>
            </a:r>
            <a:endParaRPr sz="1600" b="1">
              <a:solidFill>
                <a:schemeClr val="dk2"/>
              </a:solidFill>
            </a:endParaRPr>
          </a:p>
        </p:txBody>
      </p:sp>
      <p:sp>
        <p:nvSpPr>
          <p:cNvPr id="31" name="Freeform 30">
            <a:extLst>
              <a:ext uri="{FF2B5EF4-FFF2-40B4-BE49-F238E27FC236}">
                <a16:creationId xmlns:a16="http://schemas.microsoft.com/office/drawing/2014/main" id="{3C448F86-8CFB-034A-9FC3-EB3A3A95202E}"/>
              </a:ext>
            </a:extLst>
          </p:cNvPr>
          <p:cNvSpPr/>
          <p:nvPr/>
        </p:nvSpPr>
        <p:spPr>
          <a:xfrm>
            <a:off x="1654629" y="1905000"/>
            <a:ext cx="1001485" cy="410907"/>
          </a:xfrm>
          <a:custGeom>
            <a:avLst/>
            <a:gdLst>
              <a:gd name="connsiteX0" fmla="*/ 0 w 1001485"/>
              <a:gd name="connsiteY0" fmla="*/ 87086 h 410907"/>
              <a:gd name="connsiteX1" fmla="*/ 283028 w 1001485"/>
              <a:gd name="connsiteY1" fmla="*/ 391886 h 410907"/>
              <a:gd name="connsiteX2" fmla="*/ 740228 w 1001485"/>
              <a:gd name="connsiteY2" fmla="*/ 337457 h 410907"/>
              <a:gd name="connsiteX3" fmla="*/ 1001485 w 1001485"/>
              <a:gd name="connsiteY3" fmla="*/ 0 h 410907"/>
            </a:gdLst>
            <a:ahLst/>
            <a:cxnLst>
              <a:cxn ang="0">
                <a:pos x="connsiteX0" y="connsiteY0"/>
              </a:cxn>
              <a:cxn ang="0">
                <a:pos x="connsiteX1" y="connsiteY1"/>
              </a:cxn>
              <a:cxn ang="0">
                <a:pos x="connsiteX2" y="connsiteY2"/>
              </a:cxn>
              <a:cxn ang="0">
                <a:pos x="connsiteX3" y="connsiteY3"/>
              </a:cxn>
            </a:cxnLst>
            <a:rect l="l" t="t" r="r" b="b"/>
            <a:pathLst>
              <a:path w="1001485" h="410907">
                <a:moveTo>
                  <a:pt x="0" y="87086"/>
                </a:moveTo>
                <a:cubicBezTo>
                  <a:pt x="79828" y="218622"/>
                  <a:pt x="159657" y="350158"/>
                  <a:pt x="283028" y="391886"/>
                </a:cubicBezTo>
                <a:cubicBezTo>
                  <a:pt x="406399" y="433614"/>
                  <a:pt x="620485" y="402771"/>
                  <a:pt x="740228" y="337457"/>
                </a:cubicBezTo>
                <a:cubicBezTo>
                  <a:pt x="859971" y="272143"/>
                  <a:pt x="930728" y="136071"/>
                  <a:pt x="1001485" y="0"/>
                </a:cubicBezTo>
              </a:path>
            </a:pathLst>
          </a:custGeom>
          <a:noFill/>
          <a:ln w="28575">
            <a:solidFill>
              <a:srgbClr val="4C9D96"/>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806;p47">
            <a:extLst>
              <a:ext uri="{FF2B5EF4-FFF2-40B4-BE49-F238E27FC236}">
                <a16:creationId xmlns:a16="http://schemas.microsoft.com/office/drawing/2014/main" id="{327310C8-5E46-EF49-90AB-D293AB0AC1CF}"/>
              </a:ext>
            </a:extLst>
          </p:cNvPr>
          <p:cNvSpPr txBox="1"/>
          <p:nvPr/>
        </p:nvSpPr>
        <p:spPr>
          <a:xfrm>
            <a:off x="5826900" y="541475"/>
            <a:ext cx="2645558"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 e l l o   W o r l d ! </a:t>
            </a:r>
            <a:endParaRPr sz="2500" dirty="0">
              <a:solidFill>
                <a:schemeClr val="dk2"/>
              </a:solidFill>
              <a:latin typeface="Caveat"/>
              <a:ea typeface="Caveat"/>
              <a:cs typeface="Caveat"/>
              <a:sym typeface="Caveat"/>
            </a:endParaRPr>
          </a:p>
        </p:txBody>
      </p:sp>
      <p:sp>
        <p:nvSpPr>
          <p:cNvPr id="33" name="Google Shape;809;p47">
            <a:extLst>
              <a:ext uri="{FF2B5EF4-FFF2-40B4-BE49-F238E27FC236}">
                <a16:creationId xmlns:a16="http://schemas.microsoft.com/office/drawing/2014/main" id="{C691DB7A-DBC8-8D48-8DC1-92AF4C1DF140}"/>
              </a:ext>
            </a:extLst>
          </p:cNvPr>
          <p:cNvSpPr txBox="1"/>
          <p:nvPr/>
        </p:nvSpPr>
        <p:spPr>
          <a:xfrm>
            <a:off x="5826900" y="1065875"/>
            <a:ext cx="2495400" cy="52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solidFill>
                  <a:schemeClr val="dk2"/>
                </a:solidFill>
                <a:latin typeface="Caveat"/>
                <a:ea typeface="Caveat"/>
                <a:cs typeface="Caveat"/>
                <a:sym typeface="Caveat"/>
              </a:rPr>
              <a:t>你好，世界!</a:t>
            </a:r>
            <a:endParaRPr sz="2500">
              <a:solidFill>
                <a:schemeClr val="dk2"/>
              </a:solidFill>
              <a:latin typeface="Caveat"/>
              <a:ea typeface="Caveat"/>
              <a:cs typeface="Caveat"/>
              <a:sym typeface="Caveat"/>
            </a:endParaRPr>
          </a:p>
        </p:txBody>
      </p:sp>
      <p:sp>
        <p:nvSpPr>
          <p:cNvPr id="34" name="Google Shape;811;p47">
            <a:extLst>
              <a:ext uri="{FF2B5EF4-FFF2-40B4-BE49-F238E27FC236}">
                <a16:creationId xmlns:a16="http://schemas.microsoft.com/office/drawing/2014/main" id="{407A680B-7289-0E4C-98A3-65FD31091A52}"/>
              </a:ext>
            </a:extLst>
          </p:cNvPr>
          <p:cNvSpPr txBox="1"/>
          <p:nvPr/>
        </p:nvSpPr>
        <p:spPr>
          <a:xfrm>
            <a:off x="5826900" y="1593275"/>
            <a:ext cx="24954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u="sng">
                <a:solidFill>
                  <a:schemeClr val="dk2"/>
                </a:solidFill>
                <a:latin typeface="Caveat"/>
                <a:ea typeface="Caveat"/>
                <a:cs typeface="Caveat"/>
                <a:sym typeface="Caveat"/>
              </a:rPr>
              <a:t>Hello World!</a:t>
            </a:r>
            <a:endParaRPr sz="2500" u="sng">
              <a:solidFill>
                <a:schemeClr val="dk2"/>
              </a:solidFill>
              <a:latin typeface="Caveat"/>
              <a:ea typeface="Caveat"/>
              <a:cs typeface="Caveat"/>
              <a:sym typeface="Caveat"/>
            </a:endParaRPr>
          </a:p>
        </p:txBody>
      </p:sp>
      <p:sp>
        <p:nvSpPr>
          <p:cNvPr id="35" name="Google Shape;816;p47">
            <a:extLst>
              <a:ext uri="{FF2B5EF4-FFF2-40B4-BE49-F238E27FC236}">
                <a16:creationId xmlns:a16="http://schemas.microsoft.com/office/drawing/2014/main" id="{C7EE1409-68C2-C74D-928F-B79530FA1CED}"/>
              </a:ext>
            </a:extLst>
          </p:cNvPr>
          <p:cNvSpPr txBox="1"/>
          <p:nvPr/>
        </p:nvSpPr>
        <p:spPr>
          <a:xfrm>
            <a:off x="5826900" y="2685175"/>
            <a:ext cx="2697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strike through, justification, ...</a:t>
            </a:r>
            <a:endParaRPr>
              <a:solidFill>
                <a:schemeClr val="dk2"/>
              </a:solidFill>
            </a:endParaRPr>
          </a:p>
        </p:txBody>
      </p:sp>
      <p:sp>
        <p:nvSpPr>
          <p:cNvPr id="41" name="Google Shape;844;p48">
            <a:extLst>
              <a:ext uri="{FF2B5EF4-FFF2-40B4-BE49-F238E27FC236}">
                <a16:creationId xmlns:a16="http://schemas.microsoft.com/office/drawing/2014/main" id="{7F31CE59-F6AD-B546-B680-CABC68908A42}"/>
              </a:ext>
            </a:extLst>
          </p:cNvPr>
          <p:cNvSpPr txBox="1"/>
          <p:nvPr/>
        </p:nvSpPr>
        <p:spPr>
          <a:xfrm>
            <a:off x="5826900" y="2114675"/>
            <a:ext cx="1912844" cy="524400"/>
          </a:xfrm>
          <a:prstGeom prst="rect">
            <a:avLst/>
          </a:prstGeom>
          <a:solidFill>
            <a:srgbClr val="FFE599"/>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sp>
        <p:nvSpPr>
          <p:cNvPr id="27" name="Google Shape;833;p48">
            <a:extLst>
              <a:ext uri="{FF2B5EF4-FFF2-40B4-BE49-F238E27FC236}">
                <a16:creationId xmlns:a16="http://schemas.microsoft.com/office/drawing/2014/main" id="{791B87D4-9E84-DD4D-B4BA-384728D4EA19}"/>
              </a:ext>
            </a:extLst>
          </p:cNvPr>
          <p:cNvSpPr txBox="1"/>
          <p:nvPr/>
        </p:nvSpPr>
        <p:spPr>
          <a:xfrm>
            <a:off x="2000693" y="1366946"/>
            <a:ext cx="1844375" cy="52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cxnSp>
        <p:nvCxnSpPr>
          <p:cNvPr id="42" name="Google Shape;836;p48">
            <a:extLst>
              <a:ext uri="{FF2B5EF4-FFF2-40B4-BE49-F238E27FC236}">
                <a16:creationId xmlns:a16="http://schemas.microsoft.com/office/drawing/2014/main" id="{6CDD31AB-E1EA-8C49-B352-7DEE3FD66B23}"/>
              </a:ext>
            </a:extLst>
          </p:cNvPr>
          <p:cNvCxnSpPr>
            <a:cxnSpLocks/>
          </p:cNvCxnSpPr>
          <p:nvPr/>
        </p:nvCxnSpPr>
        <p:spPr>
          <a:xfrm flipV="1">
            <a:off x="3845068" y="803675"/>
            <a:ext cx="1981832" cy="825471"/>
          </a:xfrm>
          <a:prstGeom prst="straightConnector1">
            <a:avLst/>
          </a:prstGeom>
          <a:noFill/>
          <a:ln w="44450" cap="flat" cmpd="sng">
            <a:solidFill>
              <a:srgbClr val="4C9D96"/>
            </a:solidFill>
            <a:prstDash val="solid"/>
            <a:round/>
            <a:headEnd type="none" w="med" len="med"/>
            <a:tailEnd type="triangle" w="med" len="med"/>
          </a:ln>
        </p:spPr>
      </p:cxnSp>
      <p:cxnSp>
        <p:nvCxnSpPr>
          <p:cNvPr id="43" name="Google Shape;839;p48">
            <a:extLst>
              <a:ext uri="{FF2B5EF4-FFF2-40B4-BE49-F238E27FC236}">
                <a16:creationId xmlns:a16="http://schemas.microsoft.com/office/drawing/2014/main" id="{FA5F1A59-1990-6640-BB14-9CC330FE3982}"/>
              </a:ext>
            </a:extLst>
          </p:cNvPr>
          <p:cNvCxnSpPr>
            <a:cxnSpLocks/>
          </p:cNvCxnSpPr>
          <p:nvPr/>
        </p:nvCxnSpPr>
        <p:spPr>
          <a:xfrm flipH="1" flipV="1">
            <a:off x="2878521" y="1930217"/>
            <a:ext cx="394342" cy="636204"/>
          </a:xfrm>
          <a:prstGeom prst="straightConnector1">
            <a:avLst/>
          </a:prstGeom>
          <a:noFill/>
          <a:ln w="44450" cap="flat" cmpd="sng">
            <a:solidFill>
              <a:srgbClr val="4C9D96"/>
            </a:solidFill>
            <a:prstDash val="solid"/>
            <a:round/>
            <a:headEnd type="none" w="med" len="med"/>
            <a:tailEnd type="triangle" w="med" len="med"/>
          </a:ln>
        </p:spPr>
      </p:cxnSp>
      <p:cxnSp>
        <p:nvCxnSpPr>
          <p:cNvPr id="44" name="Google Shape;841;p48">
            <a:extLst>
              <a:ext uri="{FF2B5EF4-FFF2-40B4-BE49-F238E27FC236}">
                <a16:creationId xmlns:a16="http://schemas.microsoft.com/office/drawing/2014/main" id="{0169392E-DAA3-E24A-840D-AA6548EB7FC6}"/>
              </a:ext>
            </a:extLst>
          </p:cNvPr>
          <p:cNvCxnSpPr>
            <a:cxnSpLocks/>
          </p:cNvCxnSpPr>
          <p:nvPr/>
        </p:nvCxnSpPr>
        <p:spPr>
          <a:xfrm flipV="1">
            <a:off x="3845068" y="1328075"/>
            <a:ext cx="1981832" cy="301071"/>
          </a:xfrm>
          <a:prstGeom prst="straightConnector1">
            <a:avLst/>
          </a:prstGeom>
          <a:noFill/>
          <a:ln w="44450" cap="flat" cmpd="sng">
            <a:solidFill>
              <a:srgbClr val="4C9D96"/>
            </a:solidFill>
            <a:prstDash val="solid"/>
            <a:round/>
            <a:headEnd type="none" w="med" len="med"/>
            <a:tailEnd type="triangle" w="med" len="med"/>
          </a:ln>
        </p:spPr>
      </p:cxnSp>
      <p:cxnSp>
        <p:nvCxnSpPr>
          <p:cNvPr id="45" name="Google Shape;843;p48">
            <a:extLst>
              <a:ext uri="{FF2B5EF4-FFF2-40B4-BE49-F238E27FC236}">
                <a16:creationId xmlns:a16="http://schemas.microsoft.com/office/drawing/2014/main" id="{E7D12B5A-DCA0-4D44-B460-1A634CF295DD}"/>
              </a:ext>
            </a:extLst>
          </p:cNvPr>
          <p:cNvCxnSpPr>
            <a:cxnSpLocks/>
          </p:cNvCxnSpPr>
          <p:nvPr/>
        </p:nvCxnSpPr>
        <p:spPr>
          <a:xfrm>
            <a:off x="3845068" y="1629146"/>
            <a:ext cx="1981832" cy="226329"/>
          </a:xfrm>
          <a:prstGeom prst="straightConnector1">
            <a:avLst/>
          </a:prstGeom>
          <a:noFill/>
          <a:ln w="44450" cap="flat" cmpd="sng">
            <a:solidFill>
              <a:srgbClr val="4C9D96"/>
            </a:solidFill>
            <a:prstDash val="solid"/>
            <a:round/>
            <a:headEnd type="none" w="med" len="med"/>
            <a:tailEnd type="triangle" w="med" len="med"/>
          </a:ln>
        </p:spPr>
      </p:cxnSp>
      <p:cxnSp>
        <p:nvCxnSpPr>
          <p:cNvPr id="46" name="Google Shape;845;p48">
            <a:extLst>
              <a:ext uri="{FF2B5EF4-FFF2-40B4-BE49-F238E27FC236}">
                <a16:creationId xmlns:a16="http://schemas.microsoft.com/office/drawing/2014/main" id="{37C5A5C9-4A98-C845-898D-B4FD0B047BCB}"/>
              </a:ext>
            </a:extLst>
          </p:cNvPr>
          <p:cNvCxnSpPr>
            <a:cxnSpLocks/>
          </p:cNvCxnSpPr>
          <p:nvPr/>
        </p:nvCxnSpPr>
        <p:spPr>
          <a:xfrm>
            <a:off x="3845068" y="1629146"/>
            <a:ext cx="1981832" cy="747729"/>
          </a:xfrm>
          <a:prstGeom prst="straightConnector1">
            <a:avLst/>
          </a:prstGeom>
          <a:noFill/>
          <a:ln w="44450" cap="flat" cmpd="sng">
            <a:solidFill>
              <a:srgbClr val="4C9D96"/>
            </a:solidFill>
            <a:prstDash val="solid"/>
            <a:round/>
            <a:headEnd type="none" w="med" len="med"/>
            <a:tailEnd type="triangle" w="med" len="med"/>
          </a:ln>
        </p:spPr>
      </p:cxnSp>
      <p:cxnSp>
        <p:nvCxnSpPr>
          <p:cNvPr id="47" name="Google Shape;846;p48">
            <a:extLst>
              <a:ext uri="{FF2B5EF4-FFF2-40B4-BE49-F238E27FC236}">
                <a16:creationId xmlns:a16="http://schemas.microsoft.com/office/drawing/2014/main" id="{3A470E63-9DCD-3E48-9F95-9860EF80718F}"/>
              </a:ext>
            </a:extLst>
          </p:cNvPr>
          <p:cNvCxnSpPr>
            <a:cxnSpLocks/>
          </p:cNvCxnSpPr>
          <p:nvPr/>
        </p:nvCxnSpPr>
        <p:spPr>
          <a:xfrm>
            <a:off x="3845068" y="1629146"/>
            <a:ext cx="1981832" cy="1252829"/>
          </a:xfrm>
          <a:prstGeom prst="straightConnector1">
            <a:avLst/>
          </a:prstGeom>
          <a:noFill/>
          <a:ln w="44450" cap="flat" cmpd="sng">
            <a:solidFill>
              <a:srgbClr val="4C9D96"/>
            </a:solidFill>
            <a:prstDash val="solid"/>
            <a:round/>
            <a:headEnd type="none" w="med" len="med"/>
            <a:tailEnd type="triangle" w="med" len="med"/>
          </a:ln>
        </p:spPr>
      </p:cxnSp>
      <p:sp>
        <p:nvSpPr>
          <p:cNvPr id="48" name="Freeform 47">
            <a:extLst>
              <a:ext uri="{FF2B5EF4-FFF2-40B4-BE49-F238E27FC236}">
                <a16:creationId xmlns:a16="http://schemas.microsoft.com/office/drawing/2014/main" id="{08C3D41F-DB4C-2741-86EF-2F64BE32E0D4}"/>
              </a:ext>
            </a:extLst>
          </p:cNvPr>
          <p:cNvSpPr/>
          <p:nvPr/>
        </p:nvSpPr>
        <p:spPr>
          <a:xfrm>
            <a:off x="1654629" y="1905000"/>
            <a:ext cx="1001485" cy="410907"/>
          </a:xfrm>
          <a:custGeom>
            <a:avLst/>
            <a:gdLst>
              <a:gd name="connsiteX0" fmla="*/ 0 w 1001485"/>
              <a:gd name="connsiteY0" fmla="*/ 87086 h 410907"/>
              <a:gd name="connsiteX1" fmla="*/ 283028 w 1001485"/>
              <a:gd name="connsiteY1" fmla="*/ 391886 h 410907"/>
              <a:gd name="connsiteX2" fmla="*/ 740228 w 1001485"/>
              <a:gd name="connsiteY2" fmla="*/ 337457 h 410907"/>
              <a:gd name="connsiteX3" fmla="*/ 1001485 w 1001485"/>
              <a:gd name="connsiteY3" fmla="*/ 0 h 410907"/>
            </a:gdLst>
            <a:ahLst/>
            <a:cxnLst>
              <a:cxn ang="0">
                <a:pos x="connsiteX0" y="connsiteY0"/>
              </a:cxn>
              <a:cxn ang="0">
                <a:pos x="connsiteX1" y="connsiteY1"/>
              </a:cxn>
              <a:cxn ang="0">
                <a:pos x="connsiteX2" y="connsiteY2"/>
              </a:cxn>
              <a:cxn ang="0">
                <a:pos x="connsiteX3" y="connsiteY3"/>
              </a:cxn>
            </a:cxnLst>
            <a:rect l="l" t="t" r="r" b="b"/>
            <a:pathLst>
              <a:path w="1001485" h="410907">
                <a:moveTo>
                  <a:pt x="0" y="87086"/>
                </a:moveTo>
                <a:cubicBezTo>
                  <a:pt x="79828" y="218622"/>
                  <a:pt x="159657" y="350158"/>
                  <a:pt x="283028" y="391886"/>
                </a:cubicBezTo>
                <a:cubicBezTo>
                  <a:pt x="406399" y="433614"/>
                  <a:pt x="620485" y="402771"/>
                  <a:pt x="740228" y="337457"/>
                </a:cubicBezTo>
                <a:cubicBezTo>
                  <a:pt x="859971" y="272143"/>
                  <a:pt x="930728" y="136071"/>
                  <a:pt x="1001485" y="0"/>
                </a:cubicBezTo>
              </a:path>
            </a:pathLst>
          </a:custGeom>
          <a:noFill/>
          <a:ln w="44450">
            <a:solidFill>
              <a:srgbClr val="4C9D96"/>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Google Shape;804;p47">
            <a:extLst>
              <a:ext uri="{FF2B5EF4-FFF2-40B4-BE49-F238E27FC236}">
                <a16:creationId xmlns:a16="http://schemas.microsoft.com/office/drawing/2014/main" id="{0F333E7B-F285-054F-9176-9B162F6C1FA2}"/>
              </a:ext>
            </a:extLst>
          </p:cNvPr>
          <p:cNvCxnSpPr>
            <a:cxnSpLocks/>
          </p:cNvCxnSpPr>
          <p:nvPr/>
        </p:nvCxnSpPr>
        <p:spPr>
          <a:xfrm>
            <a:off x="1850250" y="433475"/>
            <a:ext cx="1018800" cy="973800"/>
          </a:xfrm>
          <a:prstGeom prst="curvedConnector2">
            <a:avLst/>
          </a:prstGeom>
          <a:noFill/>
          <a:ln w="44450" cap="flat" cmpd="sng">
            <a:solidFill>
              <a:srgbClr val="4C9D96"/>
            </a:solidFill>
            <a:prstDash val="solid"/>
            <a:round/>
            <a:headEnd type="none" w="med" len="med"/>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7"/>
          <p:cNvSpPr/>
          <p:nvPr/>
        </p:nvSpPr>
        <p:spPr>
          <a:xfrm>
            <a:off x="1793425" y="4143575"/>
            <a:ext cx="2756700" cy="825000"/>
          </a:xfrm>
          <a:prstGeom prst="rect">
            <a:avLst/>
          </a:prstGeom>
          <a:solidFill>
            <a:srgbClr val="FF6E00">
              <a:alpha val="77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7"/>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text</a:t>
            </a:r>
            <a:endParaRPr i="1"/>
          </a:p>
        </p:txBody>
      </p:sp>
      <p:sp>
        <p:nvSpPr>
          <p:cNvPr id="797" name="Google Shape;79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798" name="Google Shape;798;p47"/>
          <p:cNvSpPr txBox="1"/>
          <p:nvPr/>
        </p:nvSpPr>
        <p:spPr>
          <a:xfrm>
            <a:off x="24000" y="23002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Random text from Wikipedia</a:t>
            </a:r>
            <a:endParaRPr>
              <a:solidFill>
                <a:schemeClr val="dk2"/>
              </a:solidFill>
            </a:endParaRPr>
          </a:p>
        </p:txBody>
      </p:sp>
      <p:pic>
        <p:nvPicPr>
          <p:cNvPr id="799" name="Google Shape;799;p47"/>
          <p:cNvPicPr preferRelativeResize="0"/>
          <p:nvPr/>
        </p:nvPicPr>
        <p:blipFill rotWithShape="1">
          <a:blip r:embed="rId3">
            <a:alphaModFix/>
          </a:blip>
          <a:srcRect b="23908"/>
          <a:stretch/>
        </p:blipFill>
        <p:spPr>
          <a:xfrm>
            <a:off x="310225" y="1506675"/>
            <a:ext cx="1503851" cy="762925"/>
          </a:xfrm>
          <a:prstGeom prst="rect">
            <a:avLst/>
          </a:prstGeom>
          <a:noFill/>
          <a:ln>
            <a:noFill/>
          </a:ln>
        </p:spPr>
      </p:pic>
      <p:pic>
        <p:nvPicPr>
          <p:cNvPr id="800" name="Google Shape;800;p47"/>
          <p:cNvPicPr preferRelativeResize="0"/>
          <p:nvPr/>
        </p:nvPicPr>
        <p:blipFill>
          <a:blip r:embed="rId4">
            <a:alphaModFix/>
          </a:blip>
          <a:stretch>
            <a:fillRect/>
          </a:stretch>
        </p:blipFill>
        <p:spPr>
          <a:xfrm>
            <a:off x="614002" y="-115477"/>
            <a:ext cx="896300" cy="843475"/>
          </a:xfrm>
          <a:prstGeom prst="rect">
            <a:avLst/>
          </a:prstGeom>
          <a:noFill/>
          <a:ln>
            <a:noFill/>
          </a:ln>
        </p:spPr>
      </p:pic>
      <p:sp>
        <p:nvSpPr>
          <p:cNvPr id="801" name="Google Shape;801;p47"/>
          <p:cNvSpPr txBox="1"/>
          <p:nvPr/>
        </p:nvSpPr>
        <p:spPr>
          <a:xfrm>
            <a:off x="24000" y="7280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405 fonts downloaded from the web</a:t>
            </a:r>
            <a:endParaRPr>
              <a:solidFill>
                <a:schemeClr val="dk2"/>
              </a:solidFill>
            </a:endParaRPr>
          </a:p>
        </p:txBody>
      </p:sp>
      <p:sp>
        <p:nvSpPr>
          <p:cNvPr id="807" name="Google Shape;807;p47"/>
          <p:cNvSpPr txBox="1"/>
          <p:nvPr/>
        </p:nvSpPr>
        <p:spPr>
          <a:xfrm>
            <a:off x="1320525" y="2566421"/>
            <a:ext cx="3730500" cy="82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5 layout constraints</a:t>
            </a:r>
            <a:endParaRPr b="1">
              <a:solidFill>
                <a:schemeClr val="dk2"/>
              </a:solidFill>
            </a:endParaRPr>
          </a:p>
          <a:p>
            <a:pPr marL="0" lvl="0" indent="0" algn="ctr" rtl="0">
              <a:spcBef>
                <a:spcPts val="0"/>
              </a:spcBef>
              <a:spcAft>
                <a:spcPts val="0"/>
              </a:spcAft>
              <a:buNone/>
            </a:pPr>
            <a:r>
              <a:rPr lang="en" i="1">
                <a:solidFill>
                  <a:schemeClr val="dk2"/>
                </a:solidFill>
              </a:rPr>
              <a:t>caption, floating-word, paragraph, table, title</a:t>
            </a:r>
            <a:endParaRPr i="1">
              <a:solidFill>
                <a:schemeClr val="dk2"/>
              </a:solidFill>
            </a:endParaRPr>
          </a:p>
          <a:p>
            <a:pPr marL="0" lvl="0" indent="0" algn="ctr" rtl="0">
              <a:spcBef>
                <a:spcPts val="0"/>
              </a:spcBef>
              <a:spcAft>
                <a:spcPts val="0"/>
              </a:spcAft>
              <a:buNone/>
            </a:pPr>
            <a:r>
              <a:rPr lang="en">
                <a:solidFill>
                  <a:schemeClr val="dk2"/>
                </a:solidFill>
              </a:rPr>
              <a:t>(line length, font size, position, rotation, ...)</a:t>
            </a:r>
            <a:endParaRPr>
              <a:solidFill>
                <a:schemeClr val="dk2"/>
              </a:solidFill>
            </a:endParaRPr>
          </a:p>
        </p:txBody>
      </p:sp>
      <p:sp>
        <p:nvSpPr>
          <p:cNvPr id="806" name="Google Shape;806;p47"/>
          <p:cNvSpPr txBox="1"/>
          <p:nvPr/>
        </p:nvSpPr>
        <p:spPr>
          <a:xfrm>
            <a:off x="5826900" y="541475"/>
            <a:ext cx="26979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 e l l o   W o r l d ! </a:t>
            </a:r>
            <a:endParaRPr sz="2500" dirty="0">
              <a:solidFill>
                <a:schemeClr val="dk2"/>
              </a:solidFill>
              <a:latin typeface="Caveat"/>
              <a:ea typeface="Caveat"/>
              <a:cs typeface="Caveat"/>
              <a:sym typeface="Caveat"/>
            </a:endParaRPr>
          </a:p>
        </p:txBody>
      </p:sp>
      <p:sp>
        <p:nvSpPr>
          <p:cNvPr id="809" name="Google Shape;809;p47"/>
          <p:cNvSpPr txBox="1"/>
          <p:nvPr/>
        </p:nvSpPr>
        <p:spPr>
          <a:xfrm>
            <a:off x="5826900" y="1065875"/>
            <a:ext cx="2495400" cy="52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solidFill>
                  <a:schemeClr val="dk2"/>
                </a:solidFill>
                <a:latin typeface="Caveat"/>
                <a:ea typeface="Caveat"/>
                <a:cs typeface="Caveat"/>
                <a:sym typeface="Caveat"/>
              </a:rPr>
              <a:t>你好，世界!</a:t>
            </a:r>
            <a:endParaRPr sz="2500">
              <a:solidFill>
                <a:schemeClr val="dk2"/>
              </a:solidFill>
              <a:latin typeface="Caveat"/>
              <a:ea typeface="Caveat"/>
              <a:cs typeface="Caveat"/>
              <a:sym typeface="Caveat"/>
            </a:endParaRPr>
          </a:p>
        </p:txBody>
      </p:sp>
      <p:sp>
        <p:nvSpPr>
          <p:cNvPr id="811" name="Google Shape;811;p47"/>
          <p:cNvSpPr txBox="1"/>
          <p:nvPr/>
        </p:nvSpPr>
        <p:spPr>
          <a:xfrm>
            <a:off x="5826900" y="1593275"/>
            <a:ext cx="24954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u="sng">
                <a:solidFill>
                  <a:schemeClr val="dk2"/>
                </a:solidFill>
                <a:latin typeface="Caveat"/>
                <a:ea typeface="Caveat"/>
                <a:cs typeface="Caveat"/>
                <a:sym typeface="Caveat"/>
              </a:rPr>
              <a:t>Hello World!</a:t>
            </a:r>
            <a:endParaRPr sz="2500" u="sng">
              <a:solidFill>
                <a:schemeClr val="dk2"/>
              </a:solidFill>
              <a:latin typeface="Caveat"/>
              <a:ea typeface="Caveat"/>
              <a:cs typeface="Caveat"/>
              <a:sym typeface="Caveat"/>
            </a:endParaRPr>
          </a:p>
        </p:txBody>
      </p:sp>
      <p:sp>
        <p:nvSpPr>
          <p:cNvPr id="816" name="Google Shape;816;p47"/>
          <p:cNvSpPr txBox="1"/>
          <p:nvPr/>
        </p:nvSpPr>
        <p:spPr>
          <a:xfrm>
            <a:off x="5826900" y="2685175"/>
            <a:ext cx="2697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strike through, justification, ...</a:t>
            </a:r>
            <a:endParaRPr>
              <a:solidFill>
                <a:schemeClr val="dk2"/>
              </a:solidFill>
            </a:endParaRPr>
          </a:p>
        </p:txBody>
      </p:sp>
      <p:sp>
        <p:nvSpPr>
          <p:cNvPr id="817" name="Google Shape;817;p47"/>
          <p:cNvSpPr/>
          <p:nvPr/>
        </p:nvSpPr>
        <p:spPr>
          <a:xfrm>
            <a:off x="2000693" y="4392763"/>
            <a:ext cx="2334600" cy="352800"/>
          </a:xfrm>
          <a:prstGeom prst="rect">
            <a:avLst/>
          </a:prstGeom>
          <a:solidFill>
            <a:srgbClr val="47D2F1">
              <a:alpha val="72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8" name="Google Shape;818;p47"/>
          <p:cNvPicPr preferRelativeResize="0"/>
          <p:nvPr/>
        </p:nvPicPr>
        <p:blipFill>
          <a:blip r:embed="rId5">
            <a:alphaModFix/>
          </a:blip>
          <a:stretch>
            <a:fillRect/>
          </a:stretch>
        </p:blipFill>
        <p:spPr>
          <a:xfrm>
            <a:off x="844150" y="3935425"/>
            <a:ext cx="4147826" cy="1203851"/>
          </a:xfrm>
          <a:prstGeom prst="rect">
            <a:avLst/>
          </a:prstGeom>
          <a:noFill/>
          <a:ln>
            <a:noFill/>
          </a:ln>
        </p:spPr>
      </p:pic>
      <p:sp>
        <p:nvSpPr>
          <p:cNvPr id="819" name="Google Shape;819;p47"/>
          <p:cNvSpPr/>
          <p:nvPr/>
        </p:nvSpPr>
        <p:spPr>
          <a:xfrm>
            <a:off x="1299588" y="4700016"/>
            <a:ext cx="738000" cy="2727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0" name="Google Shape;820;p47"/>
          <p:cNvCxnSpPr/>
          <p:nvPr/>
        </p:nvCxnSpPr>
        <p:spPr>
          <a:xfrm rot="10800000" flipH="1">
            <a:off x="2045338" y="4741566"/>
            <a:ext cx="2363400" cy="7200"/>
          </a:xfrm>
          <a:prstGeom prst="straightConnector1">
            <a:avLst/>
          </a:prstGeom>
          <a:noFill/>
          <a:ln w="38100" cap="flat" cmpd="sng">
            <a:solidFill>
              <a:srgbClr val="00FF00"/>
            </a:solidFill>
            <a:prstDash val="solid"/>
            <a:round/>
            <a:headEnd type="none" w="med" len="med"/>
            <a:tailEnd type="none" w="med" len="med"/>
          </a:ln>
        </p:spPr>
      </p:cxnSp>
      <p:sp>
        <p:nvSpPr>
          <p:cNvPr id="821" name="Google Shape;821;p47"/>
          <p:cNvSpPr txBox="1"/>
          <p:nvPr/>
        </p:nvSpPr>
        <p:spPr>
          <a:xfrm>
            <a:off x="1569125" y="3481000"/>
            <a:ext cx="3003000" cy="3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Labeling = x-height + border</a:t>
            </a:r>
            <a:endParaRPr sz="1600" b="1">
              <a:solidFill>
                <a:schemeClr val="dk2"/>
              </a:solidFill>
            </a:endParaRPr>
          </a:p>
        </p:txBody>
      </p:sp>
      <p:sp>
        <p:nvSpPr>
          <p:cNvPr id="39" name="Google Shape;844;p48">
            <a:extLst>
              <a:ext uri="{FF2B5EF4-FFF2-40B4-BE49-F238E27FC236}">
                <a16:creationId xmlns:a16="http://schemas.microsoft.com/office/drawing/2014/main" id="{A904075D-8405-8F4E-82A7-E150FAA4D047}"/>
              </a:ext>
            </a:extLst>
          </p:cNvPr>
          <p:cNvSpPr txBox="1"/>
          <p:nvPr/>
        </p:nvSpPr>
        <p:spPr>
          <a:xfrm>
            <a:off x="5826900" y="2114675"/>
            <a:ext cx="1912844" cy="524400"/>
          </a:xfrm>
          <a:prstGeom prst="rect">
            <a:avLst/>
          </a:prstGeom>
          <a:solidFill>
            <a:srgbClr val="FFE599"/>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sp>
        <p:nvSpPr>
          <p:cNvPr id="30" name="Google Shape;833;p48">
            <a:extLst>
              <a:ext uri="{FF2B5EF4-FFF2-40B4-BE49-F238E27FC236}">
                <a16:creationId xmlns:a16="http://schemas.microsoft.com/office/drawing/2014/main" id="{EF721774-D0C9-AD4B-93A5-BA051FED79EB}"/>
              </a:ext>
            </a:extLst>
          </p:cNvPr>
          <p:cNvSpPr txBox="1"/>
          <p:nvPr/>
        </p:nvSpPr>
        <p:spPr>
          <a:xfrm>
            <a:off x="2000693" y="1366946"/>
            <a:ext cx="1844375" cy="52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cxnSp>
        <p:nvCxnSpPr>
          <p:cNvPr id="33" name="Google Shape;836;p48">
            <a:extLst>
              <a:ext uri="{FF2B5EF4-FFF2-40B4-BE49-F238E27FC236}">
                <a16:creationId xmlns:a16="http://schemas.microsoft.com/office/drawing/2014/main" id="{0E403B4A-BB23-8648-9D61-59E6A324037B}"/>
              </a:ext>
            </a:extLst>
          </p:cNvPr>
          <p:cNvCxnSpPr>
            <a:cxnSpLocks/>
          </p:cNvCxnSpPr>
          <p:nvPr/>
        </p:nvCxnSpPr>
        <p:spPr>
          <a:xfrm flipV="1">
            <a:off x="3845068" y="803675"/>
            <a:ext cx="1981832" cy="825471"/>
          </a:xfrm>
          <a:prstGeom prst="straightConnector1">
            <a:avLst/>
          </a:prstGeom>
          <a:noFill/>
          <a:ln w="44450" cap="flat" cmpd="sng">
            <a:solidFill>
              <a:srgbClr val="4C9D96"/>
            </a:solidFill>
            <a:prstDash val="solid"/>
            <a:round/>
            <a:headEnd type="none" w="med" len="med"/>
            <a:tailEnd type="triangle" w="med" len="med"/>
          </a:ln>
        </p:spPr>
      </p:cxnSp>
      <p:cxnSp>
        <p:nvCxnSpPr>
          <p:cNvPr id="40" name="Google Shape;839;p48">
            <a:extLst>
              <a:ext uri="{FF2B5EF4-FFF2-40B4-BE49-F238E27FC236}">
                <a16:creationId xmlns:a16="http://schemas.microsoft.com/office/drawing/2014/main" id="{0D4FDC52-17DB-7148-A02B-9282C3BF9C8E}"/>
              </a:ext>
            </a:extLst>
          </p:cNvPr>
          <p:cNvCxnSpPr>
            <a:cxnSpLocks/>
          </p:cNvCxnSpPr>
          <p:nvPr/>
        </p:nvCxnSpPr>
        <p:spPr>
          <a:xfrm flipH="1" flipV="1">
            <a:off x="2878521" y="1930217"/>
            <a:ext cx="394342" cy="636204"/>
          </a:xfrm>
          <a:prstGeom prst="straightConnector1">
            <a:avLst/>
          </a:prstGeom>
          <a:noFill/>
          <a:ln w="44450" cap="flat" cmpd="sng">
            <a:solidFill>
              <a:srgbClr val="4C9D96"/>
            </a:solidFill>
            <a:prstDash val="solid"/>
            <a:round/>
            <a:headEnd type="none" w="med" len="med"/>
            <a:tailEnd type="triangle" w="med" len="med"/>
          </a:ln>
        </p:spPr>
      </p:cxnSp>
      <p:cxnSp>
        <p:nvCxnSpPr>
          <p:cNvPr id="41" name="Google Shape;841;p48">
            <a:extLst>
              <a:ext uri="{FF2B5EF4-FFF2-40B4-BE49-F238E27FC236}">
                <a16:creationId xmlns:a16="http://schemas.microsoft.com/office/drawing/2014/main" id="{E44EAAF4-66C8-5F49-B5AD-139319BDEEBD}"/>
              </a:ext>
            </a:extLst>
          </p:cNvPr>
          <p:cNvCxnSpPr>
            <a:cxnSpLocks/>
          </p:cNvCxnSpPr>
          <p:nvPr/>
        </p:nvCxnSpPr>
        <p:spPr>
          <a:xfrm flipV="1">
            <a:off x="3845068" y="1328075"/>
            <a:ext cx="1981832" cy="301071"/>
          </a:xfrm>
          <a:prstGeom prst="straightConnector1">
            <a:avLst/>
          </a:prstGeom>
          <a:noFill/>
          <a:ln w="44450" cap="flat" cmpd="sng">
            <a:solidFill>
              <a:srgbClr val="4C9D96"/>
            </a:solidFill>
            <a:prstDash val="solid"/>
            <a:round/>
            <a:headEnd type="none" w="med" len="med"/>
            <a:tailEnd type="triangle" w="med" len="med"/>
          </a:ln>
        </p:spPr>
      </p:cxnSp>
      <p:cxnSp>
        <p:nvCxnSpPr>
          <p:cNvPr id="42" name="Google Shape;843;p48">
            <a:extLst>
              <a:ext uri="{FF2B5EF4-FFF2-40B4-BE49-F238E27FC236}">
                <a16:creationId xmlns:a16="http://schemas.microsoft.com/office/drawing/2014/main" id="{4A586417-5C0E-084C-9523-26E9C7BB66F1}"/>
              </a:ext>
            </a:extLst>
          </p:cNvPr>
          <p:cNvCxnSpPr>
            <a:cxnSpLocks/>
          </p:cNvCxnSpPr>
          <p:nvPr/>
        </p:nvCxnSpPr>
        <p:spPr>
          <a:xfrm>
            <a:off x="3845068" y="1629146"/>
            <a:ext cx="1981832" cy="226329"/>
          </a:xfrm>
          <a:prstGeom prst="straightConnector1">
            <a:avLst/>
          </a:prstGeom>
          <a:noFill/>
          <a:ln w="44450" cap="flat" cmpd="sng">
            <a:solidFill>
              <a:srgbClr val="4C9D96"/>
            </a:solidFill>
            <a:prstDash val="solid"/>
            <a:round/>
            <a:headEnd type="none" w="med" len="med"/>
            <a:tailEnd type="triangle" w="med" len="med"/>
          </a:ln>
        </p:spPr>
      </p:cxnSp>
      <p:cxnSp>
        <p:nvCxnSpPr>
          <p:cNvPr id="43" name="Google Shape;845;p48">
            <a:extLst>
              <a:ext uri="{FF2B5EF4-FFF2-40B4-BE49-F238E27FC236}">
                <a16:creationId xmlns:a16="http://schemas.microsoft.com/office/drawing/2014/main" id="{56168C15-BFD9-3D41-BFC4-9FBB54C18BDE}"/>
              </a:ext>
            </a:extLst>
          </p:cNvPr>
          <p:cNvCxnSpPr>
            <a:cxnSpLocks/>
          </p:cNvCxnSpPr>
          <p:nvPr/>
        </p:nvCxnSpPr>
        <p:spPr>
          <a:xfrm>
            <a:off x="3845068" y="1629146"/>
            <a:ext cx="1981832" cy="747729"/>
          </a:xfrm>
          <a:prstGeom prst="straightConnector1">
            <a:avLst/>
          </a:prstGeom>
          <a:noFill/>
          <a:ln w="44450" cap="flat" cmpd="sng">
            <a:solidFill>
              <a:srgbClr val="4C9D96"/>
            </a:solidFill>
            <a:prstDash val="solid"/>
            <a:round/>
            <a:headEnd type="none" w="med" len="med"/>
            <a:tailEnd type="triangle" w="med" len="med"/>
          </a:ln>
        </p:spPr>
      </p:cxnSp>
      <p:cxnSp>
        <p:nvCxnSpPr>
          <p:cNvPr id="44" name="Google Shape;846;p48">
            <a:extLst>
              <a:ext uri="{FF2B5EF4-FFF2-40B4-BE49-F238E27FC236}">
                <a16:creationId xmlns:a16="http://schemas.microsoft.com/office/drawing/2014/main" id="{B374253C-AB6B-2141-978B-344C6B23DC56}"/>
              </a:ext>
            </a:extLst>
          </p:cNvPr>
          <p:cNvCxnSpPr>
            <a:cxnSpLocks/>
          </p:cNvCxnSpPr>
          <p:nvPr/>
        </p:nvCxnSpPr>
        <p:spPr>
          <a:xfrm>
            <a:off x="3845068" y="1629146"/>
            <a:ext cx="1981832" cy="1252829"/>
          </a:xfrm>
          <a:prstGeom prst="straightConnector1">
            <a:avLst/>
          </a:prstGeom>
          <a:noFill/>
          <a:ln w="44450" cap="flat" cmpd="sng">
            <a:solidFill>
              <a:srgbClr val="4C9D96"/>
            </a:solidFill>
            <a:prstDash val="solid"/>
            <a:round/>
            <a:headEnd type="none" w="med" len="med"/>
            <a:tailEnd type="triangle" w="med" len="med"/>
          </a:ln>
        </p:spPr>
      </p:cxnSp>
      <p:sp>
        <p:nvSpPr>
          <p:cNvPr id="45" name="Freeform 44">
            <a:extLst>
              <a:ext uri="{FF2B5EF4-FFF2-40B4-BE49-F238E27FC236}">
                <a16:creationId xmlns:a16="http://schemas.microsoft.com/office/drawing/2014/main" id="{A0950758-35B9-894C-BD6F-E90328336019}"/>
              </a:ext>
            </a:extLst>
          </p:cNvPr>
          <p:cNvSpPr/>
          <p:nvPr/>
        </p:nvSpPr>
        <p:spPr>
          <a:xfrm>
            <a:off x="1654629" y="1905000"/>
            <a:ext cx="1001485" cy="410907"/>
          </a:xfrm>
          <a:custGeom>
            <a:avLst/>
            <a:gdLst>
              <a:gd name="connsiteX0" fmla="*/ 0 w 1001485"/>
              <a:gd name="connsiteY0" fmla="*/ 87086 h 410907"/>
              <a:gd name="connsiteX1" fmla="*/ 283028 w 1001485"/>
              <a:gd name="connsiteY1" fmla="*/ 391886 h 410907"/>
              <a:gd name="connsiteX2" fmla="*/ 740228 w 1001485"/>
              <a:gd name="connsiteY2" fmla="*/ 337457 h 410907"/>
              <a:gd name="connsiteX3" fmla="*/ 1001485 w 1001485"/>
              <a:gd name="connsiteY3" fmla="*/ 0 h 410907"/>
            </a:gdLst>
            <a:ahLst/>
            <a:cxnLst>
              <a:cxn ang="0">
                <a:pos x="connsiteX0" y="connsiteY0"/>
              </a:cxn>
              <a:cxn ang="0">
                <a:pos x="connsiteX1" y="connsiteY1"/>
              </a:cxn>
              <a:cxn ang="0">
                <a:pos x="connsiteX2" y="connsiteY2"/>
              </a:cxn>
              <a:cxn ang="0">
                <a:pos x="connsiteX3" y="connsiteY3"/>
              </a:cxn>
            </a:cxnLst>
            <a:rect l="l" t="t" r="r" b="b"/>
            <a:pathLst>
              <a:path w="1001485" h="410907">
                <a:moveTo>
                  <a:pt x="0" y="87086"/>
                </a:moveTo>
                <a:cubicBezTo>
                  <a:pt x="79828" y="218622"/>
                  <a:pt x="159657" y="350158"/>
                  <a:pt x="283028" y="391886"/>
                </a:cubicBezTo>
                <a:cubicBezTo>
                  <a:pt x="406399" y="433614"/>
                  <a:pt x="620485" y="402771"/>
                  <a:pt x="740228" y="337457"/>
                </a:cubicBezTo>
                <a:cubicBezTo>
                  <a:pt x="859971" y="272143"/>
                  <a:pt x="930728" y="136071"/>
                  <a:pt x="1001485" y="0"/>
                </a:cubicBezTo>
              </a:path>
            </a:pathLst>
          </a:custGeom>
          <a:noFill/>
          <a:ln w="44450">
            <a:solidFill>
              <a:srgbClr val="4C9D96"/>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Google Shape;804;p47">
            <a:extLst>
              <a:ext uri="{FF2B5EF4-FFF2-40B4-BE49-F238E27FC236}">
                <a16:creationId xmlns:a16="http://schemas.microsoft.com/office/drawing/2014/main" id="{DD5C69CD-6136-4D46-A9C9-9129C23725F2}"/>
              </a:ext>
            </a:extLst>
          </p:cNvPr>
          <p:cNvCxnSpPr>
            <a:cxnSpLocks/>
          </p:cNvCxnSpPr>
          <p:nvPr/>
        </p:nvCxnSpPr>
        <p:spPr>
          <a:xfrm>
            <a:off x="1850250" y="433475"/>
            <a:ext cx="1018800" cy="973800"/>
          </a:xfrm>
          <a:prstGeom prst="curvedConnector2">
            <a:avLst/>
          </a:prstGeom>
          <a:noFill/>
          <a:ln w="44450" cap="flat" cmpd="sng">
            <a:solidFill>
              <a:srgbClr val="4C9D96"/>
            </a:solidFill>
            <a:prstDash val="solid"/>
            <a:round/>
            <a:headEnd type="none" w="med" len="med"/>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48"/>
          <p:cNvSpPr/>
          <p:nvPr/>
        </p:nvSpPr>
        <p:spPr>
          <a:xfrm>
            <a:off x="1793425" y="4143575"/>
            <a:ext cx="2756700" cy="825000"/>
          </a:xfrm>
          <a:prstGeom prst="rect">
            <a:avLst/>
          </a:prstGeom>
          <a:solidFill>
            <a:srgbClr val="FF6E00">
              <a:alpha val="77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Element types - </a:t>
            </a:r>
            <a:r>
              <a:rPr lang="en" i="1"/>
              <a:t>text</a:t>
            </a:r>
            <a:endParaRPr i="1"/>
          </a:p>
        </p:txBody>
      </p:sp>
      <p:sp>
        <p:nvSpPr>
          <p:cNvPr id="828" name="Google Shape;82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829" name="Google Shape;829;p48"/>
          <p:cNvSpPr txBox="1"/>
          <p:nvPr/>
        </p:nvSpPr>
        <p:spPr>
          <a:xfrm>
            <a:off x="24000" y="23002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Random text from Wikipedia</a:t>
            </a:r>
            <a:endParaRPr>
              <a:solidFill>
                <a:schemeClr val="dk2"/>
              </a:solidFill>
            </a:endParaRPr>
          </a:p>
        </p:txBody>
      </p:sp>
      <p:pic>
        <p:nvPicPr>
          <p:cNvPr id="830" name="Google Shape;830;p48"/>
          <p:cNvPicPr preferRelativeResize="0"/>
          <p:nvPr/>
        </p:nvPicPr>
        <p:blipFill rotWithShape="1">
          <a:blip r:embed="rId3">
            <a:alphaModFix/>
          </a:blip>
          <a:srcRect b="23908"/>
          <a:stretch/>
        </p:blipFill>
        <p:spPr>
          <a:xfrm>
            <a:off x="310225" y="1506675"/>
            <a:ext cx="1503851" cy="762925"/>
          </a:xfrm>
          <a:prstGeom prst="rect">
            <a:avLst/>
          </a:prstGeom>
          <a:noFill/>
          <a:ln>
            <a:noFill/>
          </a:ln>
        </p:spPr>
      </p:pic>
      <p:pic>
        <p:nvPicPr>
          <p:cNvPr id="831" name="Google Shape;831;p48"/>
          <p:cNvPicPr preferRelativeResize="0"/>
          <p:nvPr/>
        </p:nvPicPr>
        <p:blipFill>
          <a:blip r:embed="rId4">
            <a:alphaModFix/>
          </a:blip>
          <a:stretch>
            <a:fillRect/>
          </a:stretch>
        </p:blipFill>
        <p:spPr>
          <a:xfrm>
            <a:off x="614002" y="-115477"/>
            <a:ext cx="896300" cy="843475"/>
          </a:xfrm>
          <a:prstGeom prst="rect">
            <a:avLst/>
          </a:prstGeom>
          <a:noFill/>
          <a:ln>
            <a:noFill/>
          </a:ln>
        </p:spPr>
      </p:pic>
      <p:sp>
        <p:nvSpPr>
          <p:cNvPr id="832" name="Google Shape;832;p48"/>
          <p:cNvSpPr txBox="1"/>
          <p:nvPr/>
        </p:nvSpPr>
        <p:spPr>
          <a:xfrm>
            <a:off x="24000" y="728000"/>
            <a:ext cx="2076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405 fonts downloaded from the web</a:t>
            </a:r>
            <a:endParaRPr>
              <a:solidFill>
                <a:schemeClr val="dk2"/>
              </a:solidFill>
            </a:endParaRPr>
          </a:p>
        </p:txBody>
      </p:sp>
      <p:sp>
        <p:nvSpPr>
          <p:cNvPr id="833" name="Google Shape;833;p48"/>
          <p:cNvSpPr txBox="1"/>
          <p:nvPr/>
        </p:nvSpPr>
        <p:spPr>
          <a:xfrm>
            <a:off x="2000693" y="1366946"/>
            <a:ext cx="1844375" cy="52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cxnSp>
        <p:nvCxnSpPr>
          <p:cNvPr id="836" name="Google Shape;836;p48"/>
          <p:cNvCxnSpPr>
            <a:cxnSpLocks/>
            <a:stCxn id="833" idx="3"/>
            <a:endCxn id="837" idx="1"/>
          </p:cNvCxnSpPr>
          <p:nvPr/>
        </p:nvCxnSpPr>
        <p:spPr>
          <a:xfrm flipV="1">
            <a:off x="3845068" y="803675"/>
            <a:ext cx="1981832" cy="825471"/>
          </a:xfrm>
          <a:prstGeom prst="straightConnector1">
            <a:avLst/>
          </a:prstGeom>
          <a:noFill/>
          <a:ln w="41275" cap="flat" cmpd="sng">
            <a:solidFill>
              <a:srgbClr val="4C9D96"/>
            </a:solidFill>
            <a:prstDash val="solid"/>
            <a:round/>
            <a:headEnd type="none" w="med" len="med"/>
            <a:tailEnd type="triangle" w="med" len="med"/>
          </a:ln>
        </p:spPr>
      </p:cxnSp>
      <p:sp>
        <p:nvSpPr>
          <p:cNvPr id="838" name="Google Shape;838;p48"/>
          <p:cNvSpPr txBox="1"/>
          <p:nvPr/>
        </p:nvSpPr>
        <p:spPr>
          <a:xfrm>
            <a:off x="1320525" y="2566421"/>
            <a:ext cx="3730500" cy="82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2"/>
                </a:solidFill>
              </a:rPr>
              <a:t>5 layout constraints</a:t>
            </a:r>
            <a:endParaRPr b="1" dirty="0">
              <a:solidFill>
                <a:schemeClr val="dk2"/>
              </a:solidFill>
            </a:endParaRPr>
          </a:p>
          <a:p>
            <a:pPr marL="0" lvl="0" indent="0" algn="ctr" rtl="0">
              <a:spcBef>
                <a:spcPts val="0"/>
              </a:spcBef>
              <a:spcAft>
                <a:spcPts val="0"/>
              </a:spcAft>
              <a:buNone/>
            </a:pPr>
            <a:r>
              <a:rPr lang="en" i="1" dirty="0">
                <a:solidFill>
                  <a:schemeClr val="dk2"/>
                </a:solidFill>
              </a:rPr>
              <a:t>caption, floating-word, paragraph, table, title</a:t>
            </a:r>
            <a:endParaRPr i="1" dirty="0">
              <a:solidFill>
                <a:schemeClr val="dk2"/>
              </a:solidFill>
            </a:endParaRPr>
          </a:p>
          <a:p>
            <a:pPr marL="0" lvl="0" indent="0" algn="ctr" rtl="0">
              <a:spcBef>
                <a:spcPts val="0"/>
              </a:spcBef>
              <a:spcAft>
                <a:spcPts val="0"/>
              </a:spcAft>
              <a:buNone/>
            </a:pPr>
            <a:r>
              <a:rPr lang="en" dirty="0">
                <a:solidFill>
                  <a:schemeClr val="dk2"/>
                </a:solidFill>
              </a:rPr>
              <a:t>(line length, font size, position, rotation, ...)</a:t>
            </a:r>
            <a:endParaRPr dirty="0">
              <a:solidFill>
                <a:schemeClr val="dk2"/>
              </a:solidFill>
            </a:endParaRPr>
          </a:p>
        </p:txBody>
      </p:sp>
      <p:cxnSp>
        <p:nvCxnSpPr>
          <p:cNvPr id="839" name="Google Shape;839;p48"/>
          <p:cNvCxnSpPr>
            <a:cxnSpLocks/>
          </p:cNvCxnSpPr>
          <p:nvPr/>
        </p:nvCxnSpPr>
        <p:spPr>
          <a:xfrm flipH="1" flipV="1">
            <a:off x="2878521" y="1930217"/>
            <a:ext cx="394342" cy="636204"/>
          </a:xfrm>
          <a:prstGeom prst="straightConnector1">
            <a:avLst/>
          </a:prstGeom>
          <a:noFill/>
          <a:ln w="41275" cap="flat" cmpd="sng">
            <a:solidFill>
              <a:srgbClr val="4C9D96"/>
            </a:solidFill>
            <a:prstDash val="solid"/>
            <a:round/>
            <a:headEnd type="none" w="med" len="med"/>
            <a:tailEnd type="triangle" w="med" len="med"/>
          </a:ln>
        </p:spPr>
      </p:cxnSp>
      <p:sp>
        <p:nvSpPr>
          <p:cNvPr id="837" name="Google Shape;837;p48"/>
          <p:cNvSpPr txBox="1"/>
          <p:nvPr/>
        </p:nvSpPr>
        <p:spPr>
          <a:xfrm>
            <a:off x="5826900" y="541475"/>
            <a:ext cx="261575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 e l l o   W o r l d ! </a:t>
            </a:r>
            <a:endParaRPr sz="2500" dirty="0">
              <a:solidFill>
                <a:schemeClr val="dk2"/>
              </a:solidFill>
              <a:latin typeface="Caveat"/>
              <a:ea typeface="Caveat"/>
              <a:cs typeface="Caveat"/>
              <a:sym typeface="Caveat"/>
            </a:endParaRPr>
          </a:p>
        </p:txBody>
      </p:sp>
      <p:sp>
        <p:nvSpPr>
          <p:cNvPr id="840" name="Google Shape;840;p48"/>
          <p:cNvSpPr txBox="1"/>
          <p:nvPr/>
        </p:nvSpPr>
        <p:spPr>
          <a:xfrm>
            <a:off x="5826900" y="1065875"/>
            <a:ext cx="2495400" cy="52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solidFill>
                  <a:schemeClr val="dk2"/>
                </a:solidFill>
                <a:latin typeface="Caveat"/>
                <a:ea typeface="Caveat"/>
                <a:cs typeface="Caveat"/>
                <a:sym typeface="Caveat"/>
              </a:rPr>
              <a:t>你好，世界!</a:t>
            </a:r>
            <a:endParaRPr sz="2500">
              <a:solidFill>
                <a:schemeClr val="dk2"/>
              </a:solidFill>
              <a:latin typeface="Caveat"/>
              <a:ea typeface="Caveat"/>
              <a:cs typeface="Caveat"/>
              <a:sym typeface="Caveat"/>
            </a:endParaRPr>
          </a:p>
        </p:txBody>
      </p:sp>
      <p:cxnSp>
        <p:nvCxnSpPr>
          <p:cNvPr id="841" name="Google Shape;841;p48"/>
          <p:cNvCxnSpPr>
            <a:cxnSpLocks/>
            <a:stCxn id="833" idx="3"/>
            <a:endCxn id="840" idx="1"/>
          </p:cNvCxnSpPr>
          <p:nvPr/>
        </p:nvCxnSpPr>
        <p:spPr>
          <a:xfrm flipV="1">
            <a:off x="3845068" y="1328075"/>
            <a:ext cx="1981832" cy="301071"/>
          </a:xfrm>
          <a:prstGeom prst="straightConnector1">
            <a:avLst/>
          </a:prstGeom>
          <a:noFill/>
          <a:ln w="41275" cap="flat" cmpd="sng">
            <a:solidFill>
              <a:srgbClr val="4C9D96"/>
            </a:solidFill>
            <a:prstDash val="solid"/>
            <a:round/>
            <a:headEnd type="none" w="med" len="med"/>
            <a:tailEnd type="triangle" w="med" len="med"/>
          </a:ln>
        </p:spPr>
      </p:cxnSp>
      <p:sp>
        <p:nvSpPr>
          <p:cNvPr id="842" name="Google Shape;842;p48"/>
          <p:cNvSpPr txBox="1"/>
          <p:nvPr/>
        </p:nvSpPr>
        <p:spPr>
          <a:xfrm>
            <a:off x="5826900" y="1593275"/>
            <a:ext cx="24954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u="sng" dirty="0">
                <a:solidFill>
                  <a:schemeClr val="dk2"/>
                </a:solidFill>
                <a:latin typeface="Caveat"/>
                <a:ea typeface="Caveat"/>
                <a:cs typeface="Caveat"/>
                <a:sym typeface="Caveat"/>
              </a:rPr>
              <a:t>Hello World!</a:t>
            </a:r>
            <a:endParaRPr sz="2500" u="sng" dirty="0">
              <a:solidFill>
                <a:schemeClr val="dk2"/>
              </a:solidFill>
              <a:latin typeface="Caveat"/>
              <a:ea typeface="Caveat"/>
              <a:cs typeface="Caveat"/>
              <a:sym typeface="Caveat"/>
            </a:endParaRPr>
          </a:p>
        </p:txBody>
      </p:sp>
      <p:cxnSp>
        <p:nvCxnSpPr>
          <p:cNvPr id="843" name="Google Shape;843;p48"/>
          <p:cNvCxnSpPr>
            <a:cxnSpLocks/>
            <a:stCxn id="833" idx="3"/>
            <a:endCxn id="842" idx="1"/>
          </p:cNvCxnSpPr>
          <p:nvPr/>
        </p:nvCxnSpPr>
        <p:spPr>
          <a:xfrm>
            <a:off x="3845068" y="1629146"/>
            <a:ext cx="1981832" cy="226329"/>
          </a:xfrm>
          <a:prstGeom prst="straightConnector1">
            <a:avLst/>
          </a:prstGeom>
          <a:noFill/>
          <a:ln w="41275" cap="flat" cmpd="sng">
            <a:solidFill>
              <a:srgbClr val="4C9D96"/>
            </a:solidFill>
            <a:prstDash val="solid"/>
            <a:round/>
            <a:headEnd type="none" w="med" len="med"/>
            <a:tailEnd type="triangle" w="med" len="med"/>
          </a:ln>
        </p:spPr>
      </p:cxnSp>
      <p:sp>
        <p:nvSpPr>
          <p:cNvPr id="844" name="Google Shape;844;p48"/>
          <p:cNvSpPr txBox="1"/>
          <p:nvPr/>
        </p:nvSpPr>
        <p:spPr>
          <a:xfrm>
            <a:off x="5826900" y="2114675"/>
            <a:ext cx="1912844" cy="524400"/>
          </a:xfrm>
          <a:prstGeom prst="rect">
            <a:avLst/>
          </a:prstGeom>
          <a:solidFill>
            <a:srgbClr val="FFE599"/>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2"/>
                </a:solidFill>
                <a:latin typeface="Caveat"/>
                <a:ea typeface="Caveat"/>
                <a:cs typeface="Caveat"/>
                <a:sym typeface="Caveat"/>
              </a:rPr>
              <a:t>Hello World!</a:t>
            </a:r>
            <a:endParaRPr sz="2500" dirty="0">
              <a:solidFill>
                <a:schemeClr val="dk2"/>
              </a:solidFill>
              <a:latin typeface="Caveat"/>
              <a:ea typeface="Caveat"/>
              <a:cs typeface="Caveat"/>
              <a:sym typeface="Caveat"/>
            </a:endParaRPr>
          </a:p>
        </p:txBody>
      </p:sp>
      <p:cxnSp>
        <p:nvCxnSpPr>
          <p:cNvPr id="845" name="Google Shape;845;p48"/>
          <p:cNvCxnSpPr>
            <a:cxnSpLocks/>
            <a:stCxn id="833" idx="3"/>
            <a:endCxn id="844" idx="1"/>
          </p:cNvCxnSpPr>
          <p:nvPr/>
        </p:nvCxnSpPr>
        <p:spPr>
          <a:xfrm>
            <a:off x="3845068" y="1629146"/>
            <a:ext cx="1981832" cy="747729"/>
          </a:xfrm>
          <a:prstGeom prst="straightConnector1">
            <a:avLst/>
          </a:prstGeom>
          <a:noFill/>
          <a:ln w="41275" cap="flat" cmpd="sng">
            <a:solidFill>
              <a:srgbClr val="4C9D96"/>
            </a:solidFill>
            <a:prstDash val="solid"/>
            <a:round/>
            <a:headEnd type="none" w="med" len="med"/>
            <a:tailEnd type="triangle" w="med" len="med"/>
          </a:ln>
        </p:spPr>
      </p:cxnSp>
      <p:cxnSp>
        <p:nvCxnSpPr>
          <p:cNvPr id="846" name="Google Shape;846;p48"/>
          <p:cNvCxnSpPr>
            <a:cxnSpLocks/>
            <a:stCxn id="833" idx="3"/>
            <a:endCxn id="847" idx="1"/>
          </p:cNvCxnSpPr>
          <p:nvPr/>
        </p:nvCxnSpPr>
        <p:spPr>
          <a:xfrm>
            <a:off x="3845068" y="1629146"/>
            <a:ext cx="1981832" cy="1252829"/>
          </a:xfrm>
          <a:prstGeom prst="straightConnector1">
            <a:avLst/>
          </a:prstGeom>
          <a:noFill/>
          <a:ln w="41275" cap="flat" cmpd="sng">
            <a:solidFill>
              <a:srgbClr val="4C9D96"/>
            </a:solidFill>
            <a:prstDash val="solid"/>
            <a:round/>
            <a:headEnd type="none" w="med" len="med"/>
            <a:tailEnd type="triangle" w="med" len="med"/>
          </a:ln>
        </p:spPr>
      </p:cxnSp>
      <p:sp>
        <p:nvSpPr>
          <p:cNvPr id="847" name="Google Shape;847;p48"/>
          <p:cNvSpPr txBox="1"/>
          <p:nvPr/>
        </p:nvSpPr>
        <p:spPr>
          <a:xfrm>
            <a:off x="5826900" y="2685175"/>
            <a:ext cx="2697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strike through, justification, ...</a:t>
            </a:r>
            <a:endParaRPr>
              <a:solidFill>
                <a:schemeClr val="dk2"/>
              </a:solidFill>
            </a:endParaRPr>
          </a:p>
        </p:txBody>
      </p:sp>
      <p:sp>
        <p:nvSpPr>
          <p:cNvPr id="848" name="Google Shape;848;p48"/>
          <p:cNvSpPr txBox="1"/>
          <p:nvPr/>
        </p:nvSpPr>
        <p:spPr>
          <a:xfrm>
            <a:off x="1569125" y="3481000"/>
            <a:ext cx="3003000" cy="3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Labeling = x-height + border</a:t>
            </a:r>
            <a:endParaRPr sz="1600" b="1">
              <a:solidFill>
                <a:schemeClr val="dk2"/>
              </a:solidFill>
            </a:endParaRPr>
          </a:p>
        </p:txBody>
      </p:sp>
      <p:sp>
        <p:nvSpPr>
          <p:cNvPr id="849" name="Google Shape;849;p48"/>
          <p:cNvSpPr/>
          <p:nvPr/>
        </p:nvSpPr>
        <p:spPr>
          <a:xfrm>
            <a:off x="2000693" y="4392763"/>
            <a:ext cx="2334600" cy="352800"/>
          </a:xfrm>
          <a:prstGeom prst="rect">
            <a:avLst/>
          </a:prstGeom>
          <a:solidFill>
            <a:srgbClr val="47D2F1">
              <a:alpha val="72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0" name="Google Shape;850;p48"/>
          <p:cNvPicPr preferRelativeResize="0"/>
          <p:nvPr/>
        </p:nvPicPr>
        <p:blipFill>
          <a:blip r:embed="rId5">
            <a:alphaModFix/>
          </a:blip>
          <a:stretch>
            <a:fillRect/>
          </a:stretch>
        </p:blipFill>
        <p:spPr>
          <a:xfrm>
            <a:off x="844150" y="3935425"/>
            <a:ext cx="4147826" cy="1203851"/>
          </a:xfrm>
          <a:prstGeom prst="rect">
            <a:avLst/>
          </a:prstGeom>
          <a:noFill/>
          <a:ln>
            <a:noFill/>
          </a:ln>
        </p:spPr>
      </p:pic>
      <p:pic>
        <p:nvPicPr>
          <p:cNvPr id="851" name="Google Shape;851;p48"/>
          <p:cNvPicPr preferRelativeResize="0"/>
          <p:nvPr/>
        </p:nvPicPr>
        <p:blipFill>
          <a:blip r:embed="rId6">
            <a:alphaModFix/>
          </a:blip>
          <a:stretch>
            <a:fillRect/>
          </a:stretch>
        </p:blipFill>
        <p:spPr>
          <a:xfrm>
            <a:off x="5156525" y="3264475"/>
            <a:ext cx="3569250" cy="1252725"/>
          </a:xfrm>
          <a:prstGeom prst="rect">
            <a:avLst/>
          </a:prstGeom>
          <a:noFill/>
          <a:ln>
            <a:noFill/>
          </a:ln>
        </p:spPr>
      </p:pic>
      <p:sp>
        <p:nvSpPr>
          <p:cNvPr id="852" name="Google Shape;852;p48"/>
          <p:cNvSpPr/>
          <p:nvPr/>
        </p:nvSpPr>
        <p:spPr>
          <a:xfrm>
            <a:off x="6787525" y="4279392"/>
            <a:ext cx="1797000" cy="164700"/>
          </a:xfrm>
          <a:prstGeom prst="roundRect">
            <a:avLst>
              <a:gd name="adj" fmla="val 16667"/>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8"/>
          <p:cNvSpPr txBox="1"/>
          <p:nvPr/>
        </p:nvSpPr>
        <p:spPr>
          <a:xfrm>
            <a:off x="5439650" y="4481375"/>
            <a:ext cx="3003000" cy="6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x-height generalizes better  &amp; borders increase perf</a:t>
            </a:r>
            <a:endParaRPr sz="1600" b="1">
              <a:solidFill>
                <a:schemeClr val="dk2"/>
              </a:solidFill>
            </a:endParaRPr>
          </a:p>
        </p:txBody>
      </p:sp>
      <p:sp>
        <p:nvSpPr>
          <p:cNvPr id="854" name="Google Shape;854;p48"/>
          <p:cNvSpPr/>
          <p:nvPr/>
        </p:nvSpPr>
        <p:spPr>
          <a:xfrm>
            <a:off x="5128275" y="4631825"/>
            <a:ext cx="347400" cy="357000"/>
          </a:xfrm>
          <a:prstGeom prst="rightArrow">
            <a:avLst>
              <a:gd name="adj1" fmla="val 50000"/>
              <a:gd name="adj2" fmla="val 50000"/>
            </a:avLst>
          </a:prstGeom>
          <a:solidFill>
            <a:srgbClr val="4C9D9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Freeform 37">
            <a:extLst>
              <a:ext uri="{FF2B5EF4-FFF2-40B4-BE49-F238E27FC236}">
                <a16:creationId xmlns:a16="http://schemas.microsoft.com/office/drawing/2014/main" id="{4C22979A-474C-7C46-93CE-B31EF7AAB5A3}"/>
              </a:ext>
            </a:extLst>
          </p:cNvPr>
          <p:cNvSpPr/>
          <p:nvPr/>
        </p:nvSpPr>
        <p:spPr>
          <a:xfrm>
            <a:off x="1654629" y="1905000"/>
            <a:ext cx="1001485" cy="410907"/>
          </a:xfrm>
          <a:custGeom>
            <a:avLst/>
            <a:gdLst>
              <a:gd name="connsiteX0" fmla="*/ 0 w 1001485"/>
              <a:gd name="connsiteY0" fmla="*/ 87086 h 410907"/>
              <a:gd name="connsiteX1" fmla="*/ 283028 w 1001485"/>
              <a:gd name="connsiteY1" fmla="*/ 391886 h 410907"/>
              <a:gd name="connsiteX2" fmla="*/ 740228 w 1001485"/>
              <a:gd name="connsiteY2" fmla="*/ 337457 h 410907"/>
              <a:gd name="connsiteX3" fmla="*/ 1001485 w 1001485"/>
              <a:gd name="connsiteY3" fmla="*/ 0 h 410907"/>
            </a:gdLst>
            <a:ahLst/>
            <a:cxnLst>
              <a:cxn ang="0">
                <a:pos x="connsiteX0" y="connsiteY0"/>
              </a:cxn>
              <a:cxn ang="0">
                <a:pos x="connsiteX1" y="connsiteY1"/>
              </a:cxn>
              <a:cxn ang="0">
                <a:pos x="connsiteX2" y="connsiteY2"/>
              </a:cxn>
              <a:cxn ang="0">
                <a:pos x="connsiteX3" y="connsiteY3"/>
              </a:cxn>
            </a:cxnLst>
            <a:rect l="l" t="t" r="r" b="b"/>
            <a:pathLst>
              <a:path w="1001485" h="410907">
                <a:moveTo>
                  <a:pt x="0" y="87086"/>
                </a:moveTo>
                <a:cubicBezTo>
                  <a:pt x="79828" y="218622"/>
                  <a:pt x="159657" y="350158"/>
                  <a:pt x="283028" y="391886"/>
                </a:cubicBezTo>
                <a:cubicBezTo>
                  <a:pt x="406399" y="433614"/>
                  <a:pt x="620485" y="402771"/>
                  <a:pt x="740228" y="337457"/>
                </a:cubicBezTo>
                <a:cubicBezTo>
                  <a:pt x="859971" y="272143"/>
                  <a:pt x="930728" y="136071"/>
                  <a:pt x="1001485" y="0"/>
                </a:cubicBezTo>
              </a:path>
            </a:pathLst>
          </a:custGeom>
          <a:noFill/>
          <a:ln w="41275">
            <a:solidFill>
              <a:srgbClr val="4C9D96"/>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Google Shape;804;p47">
            <a:extLst>
              <a:ext uri="{FF2B5EF4-FFF2-40B4-BE49-F238E27FC236}">
                <a16:creationId xmlns:a16="http://schemas.microsoft.com/office/drawing/2014/main" id="{3DC68078-73FE-DF4D-B2C4-D45EE6D1D655}"/>
              </a:ext>
            </a:extLst>
          </p:cNvPr>
          <p:cNvCxnSpPr>
            <a:cxnSpLocks/>
          </p:cNvCxnSpPr>
          <p:nvPr/>
        </p:nvCxnSpPr>
        <p:spPr>
          <a:xfrm>
            <a:off x="1850250" y="433475"/>
            <a:ext cx="1018800" cy="973800"/>
          </a:xfrm>
          <a:prstGeom prst="curvedConnector2">
            <a:avLst/>
          </a:prstGeom>
          <a:noFill/>
          <a:ln w="41275" cap="flat" cmpd="sng">
            <a:solidFill>
              <a:srgbClr val="4C9D96"/>
            </a:solidFill>
            <a:prstDash val="solid"/>
            <a:round/>
            <a:headEnd type="none" w="med" len="med"/>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860" name="Google Shape;860;p49"/>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Noise addition</a:t>
            </a:r>
            <a:endParaRPr/>
          </a:p>
        </p:txBody>
      </p:sp>
      <p:pic>
        <p:nvPicPr>
          <p:cNvPr id="861" name="Google Shape;861;p49"/>
          <p:cNvPicPr preferRelativeResize="0"/>
          <p:nvPr/>
        </p:nvPicPr>
        <p:blipFill>
          <a:blip r:embed="rId3">
            <a:alphaModFix/>
          </a:blip>
          <a:stretch>
            <a:fillRect/>
          </a:stretch>
        </p:blipFill>
        <p:spPr>
          <a:xfrm>
            <a:off x="0" y="1974813"/>
            <a:ext cx="2386584" cy="164592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867" name="Google Shape;867;p50"/>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Noise addition</a:t>
            </a:r>
            <a:endParaRPr/>
          </a:p>
        </p:txBody>
      </p:sp>
      <p:pic>
        <p:nvPicPr>
          <p:cNvPr id="868" name="Google Shape;868;p50"/>
          <p:cNvPicPr preferRelativeResize="0"/>
          <p:nvPr/>
        </p:nvPicPr>
        <p:blipFill>
          <a:blip r:embed="rId3">
            <a:alphaModFix/>
          </a:blip>
          <a:stretch>
            <a:fillRect/>
          </a:stretch>
        </p:blipFill>
        <p:spPr>
          <a:xfrm>
            <a:off x="3498125" y="571163"/>
            <a:ext cx="2386584" cy="1645920"/>
          </a:xfrm>
          <a:prstGeom prst="rect">
            <a:avLst/>
          </a:prstGeom>
          <a:noFill/>
          <a:ln>
            <a:noFill/>
          </a:ln>
        </p:spPr>
      </p:pic>
      <p:cxnSp>
        <p:nvCxnSpPr>
          <p:cNvPr id="869" name="Google Shape;869;p50"/>
          <p:cNvCxnSpPr/>
          <p:nvPr/>
        </p:nvCxnSpPr>
        <p:spPr>
          <a:xfrm rot="10800000" flipH="1">
            <a:off x="2406110" y="1394581"/>
            <a:ext cx="1072500" cy="1418700"/>
          </a:xfrm>
          <a:prstGeom prst="curvedConnector3">
            <a:avLst>
              <a:gd name="adj1" fmla="val 50000"/>
            </a:avLst>
          </a:prstGeom>
          <a:noFill/>
          <a:ln w="44450" cap="flat" cmpd="sng">
            <a:solidFill>
              <a:srgbClr val="4C9D96"/>
            </a:solidFill>
            <a:prstDash val="solid"/>
            <a:round/>
            <a:headEnd type="none" w="med" len="med"/>
            <a:tailEnd type="triangle" w="med" len="med"/>
          </a:ln>
        </p:spPr>
      </p:cxnSp>
      <p:pic>
        <p:nvPicPr>
          <p:cNvPr id="870" name="Google Shape;870;p50"/>
          <p:cNvPicPr preferRelativeResize="0"/>
          <p:nvPr/>
        </p:nvPicPr>
        <p:blipFill>
          <a:blip r:embed="rId4">
            <a:alphaModFix/>
          </a:blip>
          <a:stretch>
            <a:fillRect/>
          </a:stretch>
        </p:blipFill>
        <p:spPr>
          <a:xfrm>
            <a:off x="0" y="1974813"/>
            <a:ext cx="2386584" cy="1645920"/>
          </a:xfrm>
          <a:prstGeom prst="rect">
            <a:avLst/>
          </a:prstGeom>
          <a:noFill/>
          <a:ln>
            <a:noFill/>
          </a:ln>
        </p:spPr>
      </p:pic>
      <p:sp>
        <p:nvSpPr>
          <p:cNvPr id="871" name="Google Shape;871;p50"/>
          <p:cNvSpPr txBox="1"/>
          <p:nvPr/>
        </p:nvSpPr>
        <p:spPr>
          <a:xfrm>
            <a:off x="6492800" y="1114963"/>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Gaussian blur</a:t>
            </a:r>
            <a:endParaRPr sz="1600">
              <a:solidFill>
                <a:schemeClr val="dk2"/>
              </a:solidFill>
            </a:endParaRPr>
          </a:p>
        </p:txBody>
      </p:sp>
      <p:sp>
        <p:nvSpPr>
          <p:cNvPr id="872" name="Google Shape;872;p50"/>
          <p:cNvSpPr/>
          <p:nvPr/>
        </p:nvSpPr>
        <p:spPr>
          <a:xfrm>
            <a:off x="6217920" y="11492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873" name="Google Shape;873;p50"/>
          <p:cNvSpPr txBox="1"/>
          <p:nvPr/>
        </p:nvSpPr>
        <p:spPr>
          <a:xfrm>
            <a:off x="6261720" y="10849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879" name="Google Shape;879;p51"/>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Noise addition</a:t>
            </a:r>
            <a:endParaRPr/>
          </a:p>
        </p:txBody>
      </p:sp>
      <p:pic>
        <p:nvPicPr>
          <p:cNvPr id="880" name="Google Shape;880;p51"/>
          <p:cNvPicPr preferRelativeResize="0"/>
          <p:nvPr/>
        </p:nvPicPr>
        <p:blipFill>
          <a:blip r:embed="rId3">
            <a:alphaModFix/>
          </a:blip>
          <a:stretch>
            <a:fillRect/>
          </a:stretch>
        </p:blipFill>
        <p:spPr>
          <a:xfrm>
            <a:off x="3498125" y="571163"/>
            <a:ext cx="2386584" cy="1645920"/>
          </a:xfrm>
          <a:prstGeom prst="rect">
            <a:avLst/>
          </a:prstGeom>
          <a:noFill/>
          <a:ln>
            <a:noFill/>
          </a:ln>
        </p:spPr>
      </p:pic>
      <p:cxnSp>
        <p:nvCxnSpPr>
          <p:cNvPr id="881" name="Google Shape;881;p51"/>
          <p:cNvCxnSpPr/>
          <p:nvPr/>
        </p:nvCxnSpPr>
        <p:spPr>
          <a:xfrm rot="10800000" flipH="1">
            <a:off x="2406110" y="1394581"/>
            <a:ext cx="1072500" cy="1418700"/>
          </a:xfrm>
          <a:prstGeom prst="curvedConnector3">
            <a:avLst>
              <a:gd name="adj1" fmla="val 50000"/>
            </a:avLst>
          </a:prstGeom>
          <a:noFill/>
          <a:ln w="44450" cap="flat" cmpd="sng">
            <a:solidFill>
              <a:srgbClr val="4C9D96"/>
            </a:solidFill>
            <a:prstDash val="solid"/>
            <a:round/>
            <a:headEnd type="none" w="med" len="med"/>
            <a:tailEnd type="triangle" w="med" len="med"/>
          </a:ln>
        </p:spPr>
      </p:cxnSp>
      <p:cxnSp>
        <p:nvCxnSpPr>
          <p:cNvPr id="882" name="Google Shape;882;p51"/>
          <p:cNvCxnSpPr/>
          <p:nvPr/>
        </p:nvCxnSpPr>
        <p:spPr>
          <a:xfrm rot="10800000" flipH="1">
            <a:off x="2406080" y="2817257"/>
            <a:ext cx="1060800" cy="2100"/>
          </a:xfrm>
          <a:prstGeom prst="curvedConnector3">
            <a:avLst>
              <a:gd name="adj1" fmla="val 50000"/>
            </a:avLst>
          </a:prstGeom>
          <a:noFill/>
          <a:ln w="44450" cap="flat" cmpd="sng">
            <a:solidFill>
              <a:srgbClr val="4C9D96"/>
            </a:solidFill>
            <a:prstDash val="solid"/>
            <a:round/>
            <a:headEnd type="none" w="med" len="med"/>
            <a:tailEnd type="triangle" w="med" len="med"/>
          </a:ln>
        </p:spPr>
      </p:cxnSp>
      <p:pic>
        <p:nvPicPr>
          <p:cNvPr id="883" name="Google Shape;883;p51"/>
          <p:cNvPicPr preferRelativeResize="0"/>
          <p:nvPr/>
        </p:nvPicPr>
        <p:blipFill>
          <a:blip r:embed="rId4">
            <a:alphaModFix/>
          </a:blip>
          <a:stretch>
            <a:fillRect/>
          </a:stretch>
        </p:blipFill>
        <p:spPr>
          <a:xfrm>
            <a:off x="6459274" y="2027964"/>
            <a:ext cx="2386584" cy="1645920"/>
          </a:xfrm>
          <a:prstGeom prst="rect">
            <a:avLst/>
          </a:prstGeom>
          <a:noFill/>
          <a:ln>
            <a:noFill/>
          </a:ln>
        </p:spPr>
      </p:pic>
      <p:pic>
        <p:nvPicPr>
          <p:cNvPr id="884" name="Google Shape;884;p51"/>
          <p:cNvPicPr preferRelativeResize="0"/>
          <p:nvPr/>
        </p:nvPicPr>
        <p:blipFill>
          <a:blip r:embed="rId5">
            <a:alphaModFix/>
          </a:blip>
          <a:stretch>
            <a:fillRect/>
          </a:stretch>
        </p:blipFill>
        <p:spPr>
          <a:xfrm>
            <a:off x="7194430" y="2850947"/>
            <a:ext cx="310721" cy="254816"/>
          </a:xfrm>
          <a:prstGeom prst="rect">
            <a:avLst/>
          </a:prstGeom>
          <a:noFill/>
          <a:ln>
            <a:noFill/>
          </a:ln>
        </p:spPr>
      </p:pic>
      <p:cxnSp>
        <p:nvCxnSpPr>
          <p:cNvPr id="885" name="Google Shape;885;p51"/>
          <p:cNvCxnSpPr/>
          <p:nvPr/>
        </p:nvCxnSpPr>
        <p:spPr>
          <a:xfrm>
            <a:off x="6877228" y="2242846"/>
            <a:ext cx="0" cy="487500"/>
          </a:xfrm>
          <a:prstGeom prst="straightConnector1">
            <a:avLst/>
          </a:prstGeom>
          <a:noFill/>
          <a:ln w="19050" cap="flat" cmpd="sng">
            <a:solidFill>
              <a:srgbClr val="38761D"/>
            </a:solidFill>
            <a:prstDash val="solid"/>
            <a:round/>
            <a:headEnd type="none" w="med" len="med"/>
            <a:tailEnd type="none" w="med" len="med"/>
          </a:ln>
        </p:spPr>
      </p:cxnSp>
      <p:pic>
        <p:nvPicPr>
          <p:cNvPr id="886" name="Google Shape;886;p51"/>
          <p:cNvPicPr preferRelativeResize="0"/>
          <p:nvPr/>
        </p:nvPicPr>
        <p:blipFill>
          <a:blip r:embed="rId4">
            <a:alphaModFix/>
          </a:blip>
          <a:stretch>
            <a:fillRect/>
          </a:stretch>
        </p:blipFill>
        <p:spPr>
          <a:xfrm>
            <a:off x="0" y="1974813"/>
            <a:ext cx="2386584" cy="1645920"/>
          </a:xfrm>
          <a:prstGeom prst="rect">
            <a:avLst/>
          </a:prstGeom>
          <a:noFill/>
          <a:ln>
            <a:noFill/>
          </a:ln>
        </p:spPr>
      </p:pic>
      <p:sp>
        <p:nvSpPr>
          <p:cNvPr id="887" name="Google Shape;887;p51"/>
          <p:cNvSpPr txBox="1"/>
          <p:nvPr/>
        </p:nvSpPr>
        <p:spPr>
          <a:xfrm>
            <a:off x="3828875" y="2562400"/>
            <a:ext cx="26304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Structured noise</a:t>
            </a:r>
            <a:endParaRPr sz="1600" b="1">
              <a:solidFill>
                <a:schemeClr val="dk2"/>
              </a:solidFill>
            </a:endParaRPr>
          </a:p>
          <a:p>
            <a:pPr marL="0" lvl="0" indent="0" algn="ctr" rtl="0">
              <a:spcBef>
                <a:spcPts val="0"/>
              </a:spcBef>
              <a:spcAft>
                <a:spcPts val="0"/>
              </a:spcAft>
              <a:buNone/>
            </a:pPr>
            <a:r>
              <a:rPr lang="en" sz="1600">
                <a:solidFill>
                  <a:schemeClr val="dk2"/>
                </a:solidFill>
              </a:rPr>
              <a:t>(lines or random shapes)</a:t>
            </a:r>
            <a:endParaRPr sz="1600">
              <a:solidFill>
                <a:schemeClr val="dk2"/>
              </a:solidFill>
            </a:endParaRPr>
          </a:p>
        </p:txBody>
      </p:sp>
      <p:sp>
        <p:nvSpPr>
          <p:cNvPr id="888" name="Google Shape;888;p51"/>
          <p:cNvSpPr txBox="1"/>
          <p:nvPr/>
        </p:nvSpPr>
        <p:spPr>
          <a:xfrm>
            <a:off x="6492800" y="1114963"/>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Gaussian blur</a:t>
            </a:r>
            <a:endParaRPr sz="1600">
              <a:solidFill>
                <a:schemeClr val="dk2"/>
              </a:solidFill>
            </a:endParaRPr>
          </a:p>
        </p:txBody>
      </p:sp>
      <p:sp>
        <p:nvSpPr>
          <p:cNvPr id="889" name="Google Shape;889;p51"/>
          <p:cNvSpPr/>
          <p:nvPr/>
        </p:nvSpPr>
        <p:spPr>
          <a:xfrm>
            <a:off x="6217920" y="11492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890" name="Google Shape;890;p51"/>
          <p:cNvSpPr txBox="1"/>
          <p:nvPr/>
        </p:nvSpPr>
        <p:spPr>
          <a:xfrm>
            <a:off x="6261720" y="10849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891" name="Google Shape;891;p51"/>
          <p:cNvSpPr/>
          <p:nvPr/>
        </p:nvSpPr>
        <p:spPr>
          <a:xfrm>
            <a:off x="3558950" y="26675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892" name="Google Shape;892;p51"/>
          <p:cNvSpPr txBox="1"/>
          <p:nvPr/>
        </p:nvSpPr>
        <p:spPr>
          <a:xfrm>
            <a:off x="3621896" y="26032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2</a:t>
            </a:r>
            <a:endParaRPr sz="1800" b="1">
              <a:solidFill>
                <a:srgbClr val="FFFFFF"/>
              </a:solidFill>
              <a:latin typeface="Georgia"/>
              <a:ea typeface="Georgia"/>
              <a:cs typeface="Georgia"/>
              <a:sym typeface="Georgia"/>
            </a:endParaRPr>
          </a:p>
        </p:txBody>
      </p:sp>
      <p:sp>
        <p:nvSpPr>
          <p:cNvPr id="893" name="Google Shape;893;p51"/>
          <p:cNvSpPr/>
          <p:nvPr/>
        </p:nvSpPr>
        <p:spPr>
          <a:xfrm>
            <a:off x="6799500" y="2178250"/>
            <a:ext cx="156000" cy="635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1"/>
          <p:cNvSpPr/>
          <p:nvPr/>
        </p:nvSpPr>
        <p:spPr>
          <a:xfrm>
            <a:off x="7500475" y="2266575"/>
            <a:ext cx="697200" cy="1788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1"/>
          <p:cNvSpPr/>
          <p:nvPr/>
        </p:nvSpPr>
        <p:spPr>
          <a:xfrm>
            <a:off x="7142338" y="2824750"/>
            <a:ext cx="414900" cy="307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51"/>
          <p:cNvCxnSpPr/>
          <p:nvPr/>
        </p:nvCxnSpPr>
        <p:spPr>
          <a:xfrm>
            <a:off x="7539335" y="2355976"/>
            <a:ext cx="619500" cy="0"/>
          </a:xfrm>
          <a:prstGeom prst="straightConnector1">
            <a:avLst/>
          </a:prstGeom>
          <a:noFill/>
          <a:ln w="28575" cap="flat" cmpd="sng">
            <a:solidFill>
              <a:srgbClr val="FF00FF"/>
            </a:solidFill>
            <a:prstDash val="solid"/>
            <a:round/>
            <a:headEnd type="none" w="med" len="med"/>
            <a:tailEnd type="non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5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Noise addition</a:t>
            </a:r>
            <a:endParaRPr/>
          </a:p>
        </p:txBody>
      </p:sp>
      <p:sp>
        <p:nvSpPr>
          <p:cNvPr id="902" name="Google Shape;90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903" name="Google Shape;903;p52"/>
          <p:cNvPicPr preferRelativeResize="0"/>
          <p:nvPr/>
        </p:nvPicPr>
        <p:blipFill>
          <a:blip r:embed="rId3">
            <a:alphaModFix/>
          </a:blip>
          <a:stretch>
            <a:fillRect/>
          </a:stretch>
        </p:blipFill>
        <p:spPr>
          <a:xfrm>
            <a:off x="3498125" y="571163"/>
            <a:ext cx="2386584" cy="1645920"/>
          </a:xfrm>
          <a:prstGeom prst="rect">
            <a:avLst/>
          </a:prstGeom>
          <a:noFill/>
          <a:ln>
            <a:noFill/>
          </a:ln>
        </p:spPr>
      </p:pic>
      <p:cxnSp>
        <p:nvCxnSpPr>
          <p:cNvPr id="904" name="Google Shape;904;p52"/>
          <p:cNvCxnSpPr/>
          <p:nvPr/>
        </p:nvCxnSpPr>
        <p:spPr>
          <a:xfrm rot="10800000" flipH="1">
            <a:off x="2406110" y="1394581"/>
            <a:ext cx="1072500" cy="1418700"/>
          </a:xfrm>
          <a:prstGeom prst="curvedConnector3">
            <a:avLst>
              <a:gd name="adj1" fmla="val 50000"/>
            </a:avLst>
          </a:prstGeom>
          <a:noFill/>
          <a:ln w="41275" cap="flat" cmpd="sng">
            <a:solidFill>
              <a:srgbClr val="4C9D96"/>
            </a:solidFill>
            <a:prstDash val="solid"/>
            <a:round/>
            <a:headEnd type="none" w="med" len="med"/>
            <a:tailEnd type="triangle" w="med" len="med"/>
          </a:ln>
        </p:spPr>
      </p:cxnSp>
      <p:cxnSp>
        <p:nvCxnSpPr>
          <p:cNvPr id="905" name="Google Shape;905;p52"/>
          <p:cNvCxnSpPr/>
          <p:nvPr/>
        </p:nvCxnSpPr>
        <p:spPr>
          <a:xfrm>
            <a:off x="2406075" y="2813288"/>
            <a:ext cx="1076700" cy="1417500"/>
          </a:xfrm>
          <a:prstGeom prst="curvedConnector3">
            <a:avLst>
              <a:gd name="adj1" fmla="val 50000"/>
            </a:avLst>
          </a:prstGeom>
          <a:noFill/>
          <a:ln w="41275" cap="flat" cmpd="sng">
            <a:solidFill>
              <a:srgbClr val="4C9D96"/>
            </a:solidFill>
            <a:prstDash val="solid"/>
            <a:round/>
            <a:headEnd type="none" w="med" len="med"/>
            <a:tailEnd type="triangle" w="med" len="med"/>
          </a:ln>
        </p:spPr>
      </p:cxnSp>
      <p:pic>
        <p:nvPicPr>
          <p:cNvPr id="906" name="Google Shape;906;p52"/>
          <p:cNvPicPr preferRelativeResize="0"/>
          <p:nvPr/>
        </p:nvPicPr>
        <p:blipFill>
          <a:blip r:embed="rId4">
            <a:alphaModFix/>
          </a:blip>
          <a:stretch>
            <a:fillRect/>
          </a:stretch>
        </p:blipFill>
        <p:spPr>
          <a:xfrm>
            <a:off x="3502269" y="3410894"/>
            <a:ext cx="2386584" cy="1645920"/>
          </a:xfrm>
          <a:prstGeom prst="rect">
            <a:avLst/>
          </a:prstGeom>
          <a:noFill/>
          <a:ln>
            <a:noFill/>
          </a:ln>
        </p:spPr>
      </p:pic>
      <p:sp>
        <p:nvSpPr>
          <p:cNvPr id="907" name="Google Shape;907;p52"/>
          <p:cNvSpPr txBox="1"/>
          <p:nvPr/>
        </p:nvSpPr>
        <p:spPr>
          <a:xfrm>
            <a:off x="6436250" y="4110238"/>
            <a:ext cx="2209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Bleed-through</a:t>
            </a:r>
            <a:endParaRPr sz="1600">
              <a:solidFill>
                <a:schemeClr val="dk2"/>
              </a:solidFill>
            </a:endParaRPr>
          </a:p>
        </p:txBody>
      </p:sp>
      <p:pic>
        <p:nvPicPr>
          <p:cNvPr id="908" name="Google Shape;908;p52"/>
          <p:cNvPicPr preferRelativeResize="0"/>
          <p:nvPr/>
        </p:nvPicPr>
        <p:blipFill rotWithShape="1">
          <a:blip r:embed="rId5">
            <a:alphaModFix amt="31000"/>
          </a:blip>
          <a:srcRect l="75554" t="51728" r="554"/>
          <a:stretch/>
        </p:blipFill>
        <p:spPr>
          <a:xfrm>
            <a:off x="4492145" y="3568795"/>
            <a:ext cx="406840" cy="384383"/>
          </a:xfrm>
          <a:prstGeom prst="rect">
            <a:avLst/>
          </a:prstGeom>
          <a:noFill/>
          <a:ln>
            <a:noFill/>
          </a:ln>
        </p:spPr>
      </p:pic>
      <p:pic>
        <p:nvPicPr>
          <p:cNvPr id="909" name="Google Shape;909;p52"/>
          <p:cNvPicPr preferRelativeResize="0"/>
          <p:nvPr/>
        </p:nvPicPr>
        <p:blipFill rotWithShape="1">
          <a:blip r:embed="rId6">
            <a:alphaModFix amt="16000"/>
          </a:blip>
          <a:srcRect l="50867" t="1833" r="25935" b="51870"/>
          <a:stretch/>
        </p:blipFill>
        <p:spPr>
          <a:xfrm>
            <a:off x="4300411" y="4193146"/>
            <a:ext cx="184774" cy="472319"/>
          </a:xfrm>
          <a:prstGeom prst="rect">
            <a:avLst/>
          </a:prstGeom>
          <a:noFill/>
          <a:ln>
            <a:noFill/>
          </a:ln>
        </p:spPr>
      </p:pic>
      <p:pic>
        <p:nvPicPr>
          <p:cNvPr id="910" name="Google Shape;910;p52"/>
          <p:cNvPicPr preferRelativeResize="0"/>
          <p:nvPr/>
        </p:nvPicPr>
        <p:blipFill>
          <a:blip r:embed="rId4">
            <a:alphaModFix/>
          </a:blip>
          <a:stretch>
            <a:fillRect/>
          </a:stretch>
        </p:blipFill>
        <p:spPr>
          <a:xfrm>
            <a:off x="0" y="1974813"/>
            <a:ext cx="2386584" cy="1645920"/>
          </a:xfrm>
          <a:prstGeom prst="rect">
            <a:avLst/>
          </a:prstGeom>
          <a:noFill/>
          <a:ln>
            <a:noFill/>
          </a:ln>
        </p:spPr>
      </p:pic>
      <p:sp>
        <p:nvSpPr>
          <p:cNvPr id="911" name="Google Shape;911;p52"/>
          <p:cNvSpPr txBox="1"/>
          <p:nvPr/>
        </p:nvSpPr>
        <p:spPr>
          <a:xfrm>
            <a:off x="3828875" y="2562400"/>
            <a:ext cx="26304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Structured noise</a:t>
            </a:r>
            <a:endParaRPr sz="1600" b="1">
              <a:solidFill>
                <a:schemeClr val="dk2"/>
              </a:solidFill>
            </a:endParaRPr>
          </a:p>
          <a:p>
            <a:pPr marL="0" lvl="0" indent="0" algn="ctr" rtl="0">
              <a:spcBef>
                <a:spcPts val="0"/>
              </a:spcBef>
              <a:spcAft>
                <a:spcPts val="0"/>
              </a:spcAft>
              <a:buNone/>
            </a:pPr>
            <a:r>
              <a:rPr lang="en" sz="1600">
                <a:solidFill>
                  <a:schemeClr val="dk2"/>
                </a:solidFill>
              </a:rPr>
              <a:t>(lines or random shapes)</a:t>
            </a:r>
            <a:endParaRPr sz="1600">
              <a:solidFill>
                <a:schemeClr val="dk2"/>
              </a:solidFill>
            </a:endParaRPr>
          </a:p>
        </p:txBody>
      </p:sp>
      <p:sp>
        <p:nvSpPr>
          <p:cNvPr id="912" name="Google Shape;912;p52"/>
          <p:cNvSpPr txBox="1"/>
          <p:nvPr/>
        </p:nvSpPr>
        <p:spPr>
          <a:xfrm>
            <a:off x="6492800" y="1114963"/>
            <a:ext cx="19443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Gaussian blur</a:t>
            </a:r>
            <a:endParaRPr sz="1600">
              <a:solidFill>
                <a:schemeClr val="dk2"/>
              </a:solidFill>
            </a:endParaRPr>
          </a:p>
        </p:txBody>
      </p:sp>
      <p:sp>
        <p:nvSpPr>
          <p:cNvPr id="913" name="Google Shape;913;p52"/>
          <p:cNvSpPr/>
          <p:nvPr/>
        </p:nvSpPr>
        <p:spPr>
          <a:xfrm>
            <a:off x="6217920" y="11492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914" name="Google Shape;914;p52"/>
          <p:cNvSpPr txBox="1"/>
          <p:nvPr/>
        </p:nvSpPr>
        <p:spPr>
          <a:xfrm>
            <a:off x="6261720" y="10849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Georgia"/>
                <a:ea typeface="Georgia"/>
                <a:cs typeface="Georgia"/>
                <a:sym typeface="Georgia"/>
              </a:rPr>
              <a:t>1</a:t>
            </a:r>
            <a:endParaRPr sz="1800" b="1">
              <a:solidFill>
                <a:srgbClr val="FFFFFF"/>
              </a:solidFill>
              <a:latin typeface="Georgia"/>
              <a:ea typeface="Georgia"/>
              <a:cs typeface="Georgia"/>
              <a:sym typeface="Georgia"/>
            </a:endParaRPr>
          </a:p>
        </p:txBody>
      </p:sp>
      <p:sp>
        <p:nvSpPr>
          <p:cNvPr id="915" name="Google Shape;915;p52"/>
          <p:cNvSpPr/>
          <p:nvPr/>
        </p:nvSpPr>
        <p:spPr>
          <a:xfrm>
            <a:off x="3558950" y="26675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916" name="Google Shape;916;p52"/>
          <p:cNvSpPr txBox="1"/>
          <p:nvPr/>
        </p:nvSpPr>
        <p:spPr>
          <a:xfrm>
            <a:off x="3621896" y="2603200"/>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2</a:t>
            </a:r>
            <a:endParaRPr sz="1800" b="1" dirty="0">
              <a:solidFill>
                <a:srgbClr val="FFFFFF"/>
              </a:solidFill>
              <a:latin typeface="Georgia"/>
              <a:ea typeface="Georgia"/>
              <a:cs typeface="Georgia"/>
              <a:sym typeface="Georgia"/>
            </a:endParaRPr>
          </a:p>
        </p:txBody>
      </p:sp>
      <p:sp>
        <p:nvSpPr>
          <p:cNvPr id="917" name="Google Shape;917;p52"/>
          <p:cNvSpPr/>
          <p:nvPr/>
        </p:nvSpPr>
        <p:spPr>
          <a:xfrm>
            <a:off x="6225945" y="4125850"/>
            <a:ext cx="365700" cy="362400"/>
          </a:xfrm>
          <a:prstGeom prst="ellipse">
            <a:avLst/>
          </a:prstGeom>
          <a:solidFill>
            <a:srgbClr val="4C9D9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2"/>
              </a:solidFill>
              <a:latin typeface="Georgia"/>
              <a:ea typeface="Georgia"/>
              <a:cs typeface="Georgia"/>
              <a:sym typeface="Georgia"/>
            </a:endParaRPr>
          </a:p>
        </p:txBody>
      </p:sp>
      <p:sp>
        <p:nvSpPr>
          <p:cNvPr id="918" name="Google Shape;918;p52"/>
          <p:cNvSpPr txBox="1"/>
          <p:nvPr/>
        </p:nvSpPr>
        <p:spPr>
          <a:xfrm>
            <a:off x="6278010" y="4050792"/>
            <a:ext cx="278100" cy="4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Georgia"/>
                <a:ea typeface="Georgia"/>
                <a:cs typeface="Georgia"/>
                <a:sym typeface="Georgia"/>
              </a:rPr>
              <a:t>3</a:t>
            </a:r>
            <a:endParaRPr sz="1800" b="1" dirty="0">
              <a:solidFill>
                <a:srgbClr val="FFFFFF"/>
              </a:solidFill>
              <a:latin typeface="Georgia"/>
              <a:ea typeface="Georgia"/>
              <a:cs typeface="Georgia"/>
              <a:sym typeface="Georgia"/>
            </a:endParaRPr>
          </a:p>
        </p:txBody>
      </p:sp>
      <p:pic>
        <p:nvPicPr>
          <p:cNvPr id="919" name="Google Shape;919;p52"/>
          <p:cNvPicPr preferRelativeResize="0"/>
          <p:nvPr/>
        </p:nvPicPr>
        <p:blipFill>
          <a:blip r:embed="rId4">
            <a:alphaModFix/>
          </a:blip>
          <a:stretch>
            <a:fillRect/>
          </a:stretch>
        </p:blipFill>
        <p:spPr>
          <a:xfrm>
            <a:off x="6459274" y="2027964"/>
            <a:ext cx="2386584" cy="1645920"/>
          </a:xfrm>
          <a:prstGeom prst="rect">
            <a:avLst/>
          </a:prstGeom>
          <a:noFill/>
          <a:ln>
            <a:noFill/>
          </a:ln>
        </p:spPr>
      </p:pic>
      <p:pic>
        <p:nvPicPr>
          <p:cNvPr id="920" name="Google Shape;920;p52"/>
          <p:cNvPicPr preferRelativeResize="0"/>
          <p:nvPr/>
        </p:nvPicPr>
        <p:blipFill>
          <a:blip r:embed="rId7">
            <a:alphaModFix/>
          </a:blip>
          <a:stretch>
            <a:fillRect/>
          </a:stretch>
        </p:blipFill>
        <p:spPr>
          <a:xfrm>
            <a:off x="7194430" y="2850947"/>
            <a:ext cx="310721" cy="254816"/>
          </a:xfrm>
          <a:prstGeom prst="rect">
            <a:avLst/>
          </a:prstGeom>
          <a:noFill/>
          <a:ln>
            <a:noFill/>
          </a:ln>
        </p:spPr>
      </p:pic>
      <p:cxnSp>
        <p:nvCxnSpPr>
          <p:cNvPr id="921" name="Google Shape;921;p52"/>
          <p:cNvCxnSpPr/>
          <p:nvPr/>
        </p:nvCxnSpPr>
        <p:spPr>
          <a:xfrm>
            <a:off x="6877228" y="2242846"/>
            <a:ext cx="0" cy="487500"/>
          </a:xfrm>
          <a:prstGeom prst="straightConnector1">
            <a:avLst/>
          </a:prstGeom>
          <a:noFill/>
          <a:ln w="19050" cap="flat" cmpd="sng">
            <a:solidFill>
              <a:srgbClr val="38761D"/>
            </a:solidFill>
            <a:prstDash val="solid"/>
            <a:round/>
            <a:headEnd type="none" w="med" len="med"/>
            <a:tailEnd type="none" w="med" len="med"/>
          </a:ln>
        </p:spPr>
      </p:cxnSp>
      <p:cxnSp>
        <p:nvCxnSpPr>
          <p:cNvPr id="922" name="Google Shape;922;p52"/>
          <p:cNvCxnSpPr/>
          <p:nvPr/>
        </p:nvCxnSpPr>
        <p:spPr>
          <a:xfrm>
            <a:off x="7539335" y="2355976"/>
            <a:ext cx="619500" cy="0"/>
          </a:xfrm>
          <a:prstGeom prst="straightConnector1">
            <a:avLst/>
          </a:prstGeom>
          <a:noFill/>
          <a:ln w="19050" cap="flat" cmpd="sng">
            <a:solidFill>
              <a:srgbClr val="FF00FF"/>
            </a:solidFill>
            <a:prstDash val="solid"/>
            <a:round/>
            <a:headEnd type="none" w="med" len="med"/>
            <a:tailEnd type="none" w="med" len="med"/>
          </a:ln>
        </p:spPr>
      </p:cxnSp>
      <p:sp>
        <p:nvSpPr>
          <p:cNvPr id="923" name="Google Shape;923;p52"/>
          <p:cNvSpPr/>
          <p:nvPr/>
        </p:nvSpPr>
        <p:spPr>
          <a:xfrm>
            <a:off x="4237388" y="4050800"/>
            <a:ext cx="310800" cy="71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2"/>
          <p:cNvSpPr/>
          <p:nvPr/>
        </p:nvSpPr>
        <p:spPr>
          <a:xfrm>
            <a:off x="4415375" y="3448250"/>
            <a:ext cx="548700" cy="602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5" name="Google Shape;925;p52"/>
          <p:cNvCxnSpPr/>
          <p:nvPr/>
        </p:nvCxnSpPr>
        <p:spPr>
          <a:xfrm rot="10800000" flipH="1">
            <a:off x="2406080" y="2817257"/>
            <a:ext cx="1060800" cy="2100"/>
          </a:xfrm>
          <a:prstGeom prst="curvedConnector3">
            <a:avLst>
              <a:gd name="adj1" fmla="val 50000"/>
            </a:avLst>
          </a:prstGeom>
          <a:noFill/>
          <a:ln w="41275" cap="flat" cmpd="sng">
            <a:solidFill>
              <a:srgbClr val="4C9D96"/>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62" name="Google Shape;162;p16"/>
          <p:cNvSpPr txBox="1"/>
          <p:nvPr/>
        </p:nvSpPr>
        <p:spPr>
          <a:xfrm>
            <a:off x="5204150" y="3906818"/>
            <a:ext cx="23979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dirty="0">
                <a:solidFill>
                  <a:schemeClr val="dk2"/>
                </a:solidFill>
              </a:rPr>
              <a:t>Drawing extraction</a:t>
            </a:r>
            <a:endParaRPr sz="1600" b="1" dirty="0">
              <a:solidFill>
                <a:schemeClr val="dk2"/>
              </a:solidFill>
            </a:endParaRPr>
          </a:p>
          <a:p>
            <a:pPr marL="0" lvl="0" indent="0" algn="ctr" rtl="0">
              <a:lnSpc>
                <a:spcPct val="115000"/>
              </a:lnSpc>
              <a:spcBef>
                <a:spcPts val="0"/>
              </a:spcBef>
              <a:spcAft>
                <a:spcPts val="0"/>
              </a:spcAft>
              <a:buNone/>
            </a:pPr>
            <a:r>
              <a:rPr lang="en" sz="1600" dirty="0">
                <a:solidFill>
                  <a:schemeClr val="dk2"/>
                </a:solidFill>
              </a:rPr>
              <a:t>for dataset </a:t>
            </a:r>
            <a:r>
              <a:rPr lang="en" sz="1600" b="1" dirty="0">
                <a:solidFill>
                  <a:srgbClr val="E69138"/>
                </a:solidFill>
              </a:rPr>
              <a:t>D</a:t>
            </a:r>
            <a:endParaRPr sz="1600" b="1" dirty="0">
              <a:solidFill>
                <a:srgbClr val="E69138"/>
              </a:solidFill>
            </a:endParaRPr>
          </a:p>
        </p:txBody>
      </p:sp>
      <p:sp>
        <p:nvSpPr>
          <p:cNvPr id="123" name="Google Shape;123;p16"/>
          <p:cNvSpPr txBox="1"/>
          <p:nvPr/>
        </p:nvSpPr>
        <p:spPr>
          <a:xfrm>
            <a:off x="5256100" y="925263"/>
            <a:ext cx="22422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Text detection </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CC0000"/>
                </a:solidFill>
              </a:rPr>
              <a:t>A</a:t>
            </a:r>
            <a:endParaRPr sz="1600" b="1">
              <a:solidFill>
                <a:srgbClr val="CC0000"/>
              </a:solidFill>
            </a:endParaRPr>
          </a:p>
        </p:txBody>
      </p:sp>
      <p:cxnSp>
        <p:nvCxnSpPr>
          <p:cNvPr id="124" name="Google Shape;124;p16"/>
          <p:cNvCxnSpPr/>
          <p:nvPr/>
        </p:nvCxnSpPr>
        <p:spPr>
          <a:xfrm>
            <a:off x="5364150" y="1275375"/>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cxnSp>
        <p:nvCxnSpPr>
          <p:cNvPr id="125" name="Google Shape;125;p16"/>
          <p:cNvCxnSpPr/>
          <p:nvPr/>
        </p:nvCxnSpPr>
        <p:spPr>
          <a:xfrm>
            <a:off x="5360600" y="4252450"/>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126" name="Google Shape;126;p16"/>
          <p:cNvSpPr txBox="1"/>
          <p:nvPr/>
        </p:nvSpPr>
        <p:spPr>
          <a:xfrm>
            <a:off x="5282000" y="1902950"/>
            <a:ext cx="22422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Text detection </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6AA84F"/>
                </a:solidFill>
              </a:rPr>
              <a:t>B</a:t>
            </a:r>
            <a:endParaRPr sz="1600" b="1">
              <a:solidFill>
                <a:srgbClr val="6AA84F"/>
              </a:solidFill>
            </a:endParaRPr>
          </a:p>
        </p:txBody>
      </p:sp>
      <p:sp>
        <p:nvSpPr>
          <p:cNvPr id="127" name="Google Shape;127;p16"/>
          <p:cNvSpPr txBox="1"/>
          <p:nvPr/>
        </p:nvSpPr>
        <p:spPr>
          <a:xfrm>
            <a:off x="5204150" y="2927655"/>
            <a:ext cx="23979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Photo extraction</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A64D79"/>
                </a:solidFill>
              </a:rPr>
              <a:t>C</a:t>
            </a:r>
            <a:endParaRPr sz="1600" b="1">
              <a:solidFill>
                <a:srgbClr val="A64D79"/>
              </a:solidFill>
            </a:endParaRPr>
          </a:p>
        </p:txBody>
      </p:sp>
      <p:pic>
        <p:nvPicPr>
          <p:cNvPr id="128" name="Google Shape;128;p16"/>
          <p:cNvPicPr preferRelativeResize="0"/>
          <p:nvPr/>
        </p:nvPicPr>
        <p:blipFill>
          <a:blip r:embed="rId3">
            <a:alphaModFix/>
          </a:blip>
          <a:stretch>
            <a:fillRect/>
          </a:stretch>
        </p:blipFill>
        <p:spPr>
          <a:xfrm>
            <a:off x="4734400" y="975250"/>
            <a:ext cx="548640" cy="603504"/>
          </a:xfrm>
          <a:prstGeom prst="rect">
            <a:avLst/>
          </a:prstGeom>
          <a:noFill/>
          <a:ln>
            <a:noFill/>
          </a:ln>
        </p:spPr>
      </p:pic>
      <p:sp>
        <p:nvSpPr>
          <p:cNvPr id="129" name="Google Shape;129;p1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Motivation</a:t>
            </a:r>
            <a:endParaRPr/>
          </a:p>
        </p:txBody>
      </p:sp>
      <p:sp>
        <p:nvSpPr>
          <p:cNvPr id="130" name="Google Shape;13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31" name="Google Shape;131;p16"/>
          <p:cNvPicPr preferRelativeResize="0"/>
          <p:nvPr/>
        </p:nvPicPr>
        <p:blipFill>
          <a:blip r:embed="rId4">
            <a:alphaModFix/>
          </a:blip>
          <a:stretch>
            <a:fillRect/>
          </a:stretch>
        </p:blipFill>
        <p:spPr>
          <a:xfrm>
            <a:off x="26325" y="2630067"/>
            <a:ext cx="855405" cy="860933"/>
          </a:xfrm>
          <a:prstGeom prst="rect">
            <a:avLst/>
          </a:prstGeom>
          <a:noFill/>
          <a:ln>
            <a:noFill/>
          </a:ln>
        </p:spPr>
      </p:pic>
      <p:pic>
        <p:nvPicPr>
          <p:cNvPr id="132" name="Google Shape;132;p16"/>
          <p:cNvPicPr preferRelativeResize="0"/>
          <p:nvPr/>
        </p:nvPicPr>
        <p:blipFill>
          <a:blip r:embed="rId4">
            <a:alphaModFix/>
          </a:blip>
          <a:stretch>
            <a:fillRect/>
          </a:stretch>
        </p:blipFill>
        <p:spPr>
          <a:xfrm>
            <a:off x="621044" y="2630067"/>
            <a:ext cx="855405" cy="860933"/>
          </a:xfrm>
          <a:prstGeom prst="rect">
            <a:avLst/>
          </a:prstGeom>
          <a:noFill/>
          <a:ln>
            <a:noFill/>
          </a:ln>
        </p:spPr>
      </p:pic>
      <p:pic>
        <p:nvPicPr>
          <p:cNvPr id="133" name="Google Shape;133;p16"/>
          <p:cNvPicPr preferRelativeResize="0"/>
          <p:nvPr/>
        </p:nvPicPr>
        <p:blipFill>
          <a:blip r:embed="rId4">
            <a:alphaModFix/>
          </a:blip>
          <a:stretch>
            <a:fillRect/>
          </a:stretch>
        </p:blipFill>
        <p:spPr>
          <a:xfrm>
            <a:off x="342887" y="1955225"/>
            <a:ext cx="855405" cy="860933"/>
          </a:xfrm>
          <a:prstGeom prst="rect">
            <a:avLst/>
          </a:prstGeom>
          <a:noFill/>
          <a:ln>
            <a:noFill/>
          </a:ln>
        </p:spPr>
      </p:pic>
      <p:pic>
        <p:nvPicPr>
          <p:cNvPr id="134" name="Google Shape;134;p16"/>
          <p:cNvPicPr preferRelativeResize="0"/>
          <p:nvPr/>
        </p:nvPicPr>
        <p:blipFill>
          <a:blip r:embed="rId5">
            <a:alphaModFix/>
          </a:blip>
          <a:stretch>
            <a:fillRect/>
          </a:stretch>
        </p:blipFill>
        <p:spPr>
          <a:xfrm>
            <a:off x="2344700" y="2161975"/>
            <a:ext cx="1058151" cy="1122274"/>
          </a:xfrm>
          <a:prstGeom prst="rect">
            <a:avLst/>
          </a:prstGeom>
          <a:noFill/>
          <a:ln>
            <a:noFill/>
          </a:ln>
        </p:spPr>
      </p:pic>
      <p:pic>
        <p:nvPicPr>
          <p:cNvPr id="135" name="Google Shape;135;p16"/>
          <p:cNvPicPr preferRelativeResize="0"/>
          <p:nvPr/>
        </p:nvPicPr>
        <p:blipFill>
          <a:blip r:embed="rId6">
            <a:alphaModFix/>
          </a:blip>
          <a:stretch>
            <a:fillRect/>
          </a:stretch>
        </p:blipFill>
        <p:spPr>
          <a:xfrm>
            <a:off x="4741725" y="2927862"/>
            <a:ext cx="493468" cy="664300"/>
          </a:xfrm>
          <a:prstGeom prst="rect">
            <a:avLst/>
          </a:prstGeom>
          <a:noFill/>
          <a:ln>
            <a:noFill/>
          </a:ln>
        </p:spPr>
      </p:pic>
      <p:cxnSp>
        <p:nvCxnSpPr>
          <p:cNvPr id="136" name="Google Shape;136;p16"/>
          <p:cNvCxnSpPr>
            <a:stCxn id="134" idx="3"/>
            <a:endCxn id="128" idx="1"/>
          </p:cNvCxnSpPr>
          <p:nvPr/>
        </p:nvCxnSpPr>
        <p:spPr>
          <a:xfrm flipV="1">
            <a:off x="3402851" y="1277002"/>
            <a:ext cx="1331549" cy="1446110"/>
          </a:xfrm>
          <a:prstGeom prst="straightConnector1">
            <a:avLst/>
          </a:prstGeom>
          <a:noFill/>
          <a:ln w="44450" cap="flat" cmpd="sng">
            <a:solidFill>
              <a:srgbClr val="4C9D96"/>
            </a:solidFill>
            <a:prstDash val="solid"/>
            <a:round/>
            <a:headEnd type="none" w="med" len="med"/>
            <a:tailEnd type="triangle" w="med" len="med"/>
          </a:ln>
        </p:spPr>
      </p:cxnSp>
      <p:cxnSp>
        <p:nvCxnSpPr>
          <p:cNvPr id="137" name="Google Shape;137;p16"/>
          <p:cNvCxnSpPr>
            <a:stCxn id="134" idx="3"/>
            <a:endCxn id="138" idx="1"/>
          </p:cNvCxnSpPr>
          <p:nvPr/>
        </p:nvCxnSpPr>
        <p:spPr>
          <a:xfrm flipV="1">
            <a:off x="3402851" y="2267712"/>
            <a:ext cx="1342885" cy="455400"/>
          </a:xfrm>
          <a:prstGeom prst="straightConnector1">
            <a:avLst/>
          </a:prstGeom>
          <a:noFill/>
          <a:ln w="44450" cap="flat" cmpd="sng">
            <a:solidFill>
              <a:srgbClr val="4C9D96"/>
            </a:solidFill>
            <a:prstDash val="solid"/>
            <a:round/>
            <a:headEnd type="none" w="med" len="med"/>
            <a:tailEnd type="triangle" w="med" len="med"/>
          </a:ln>
        </p:spPr>
      </p:cxnSp>
      <p:cxnSp>
        <p:nvCxnSpPr>
          <p:cNvPr id="139" name="Google Shape;139;p16"/>
          <p:cNvCxnSpPr>
            <a:stCxn id="134" idx="3"/>
            <a:endCxn id="135" idx="1"/>
          </p:cNvCxnSpPr>
          <p:nvPr/>
        </p:nvCxnSpPr>
        <p:spPr>
          <a:xfrm>
            <a:off x="3402851" y="2723112"/>
            <a:ext cx="1338874" cy="536900"/>
          </a:xfrm>
          <a:prstGeom prst="straightConnector1">
            <a:avLst/>
          </a:prstGeom>
          <a:noFill/>
          <a:ln w="44450" cap="flat" cmpd="sng">
            <a:solidFill>
              <a:srgbClr val="4C9D96"/>
            </a:solidFill>
            <a:prstDash val="solid"/>
            <a:round/>
            <a:headEnd type="none" w="med" len="med"/>
            <a:tailEnd type="triangle" w="med" len="med"/>
          </a:ln>
        </p:spPr>
      </p:cxnSp>
      <p:cxnSp>
        <p:nvCxnSpPr>
          <p:cNvPr id="140" name="Google Shape;140;p16"/>
          <p:cNvCxnSpPr>
            <a:stCxn id="134" idx="3"/>
            <a:endCxn id="141" idx="1"/>
          </p:cNvCxnSpPr>
          <p:nvPr/>
        </p:nvCxnSpPr>
        <p:spPr>
          <a:xfrm>
            <a:off x="3402851" y="2723112"/>
            <a:ext cx="1331549" cy="1530994"/>
          </a:xfrm>
          <a:prstGeom prst="straightConnector1">
            <a:avLst/>
          </a:prstGeom>
          <a:noFill/>
          <a:ln w="44450" cap="flat" cmpd="sng">
            <a:solidFill>
              <a:srgbClr val="4C9D96"/>
            </a:solidFill>
            <a:prstDash val="solid"/>
            <a:round/>
            <a:headEnd type="none" w="med" len="med"/>
            <a:tailEnd type="triangle" w="med" len="med"/>
          </a:ln>
        </p:spPr>
      </p:cxnSp>
      <p:sp>
        <p:nvSpPr>
          <p:cNvPr id="142" name="Google Shape;142;p16"/>
          <p:cNvSpPr txBox="1"/>
          <p:nvPr/>
        </p:nvSpPr>
        <p:spPr>
          <a:xfrm>
            <a:off x="5018500" y="13693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CC0000"/>
                </a:solidFill>
              </a:rPr>
              <a:t>A</a:t>
            </a:r>
            <a:endParaRPr sz="1600" b="1">
              <a:solidFill>
                <a:srgbClr val="CC0000"/>
              </a:solidFill>
            </a:endParaRPr>
          </a:p>
        </p:txBody>
      </p:sp>
      <p:sp>
        <p:nvSpPr>
          <p:cNvPr id="143" name="Google Shape;143;p16"/>
          <p:cNvSpPr txBox="1"/>
          <p:nvPr/>
        </p:nvSpPr>
        <p:spPr>
          <a:xfrm>
            <a:off x="5018500" y="23558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6AA84F"/>
                </a:solidFill>
              </a:rPr>
              <a:t>B</a:t>
            </a:r>
            <a:endParaRPr sz="1600" b="1">
              <a:solidFill>
                <a:srgbClr val="6AA84F"/>
              </a:solidFill>
            </a:endParaRPr>
          </a:p>
        </p:txBody>
      </p:sp>
      <p:sp>
        <p:nvSpPr>
          <p:cNvPr id="144" name="Google Shape;144;p16"/>
          <p:cNvSpPr txBox="1"/>
          <p:nvPr/>
        </p:nvSpPr>
        <p:spPr>
          <a:xfrm>
            <a:off x="5018500" y="33423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A64D79"/>
                </a:solidFill>
              </a:rPr>
              <a:t>C</a:t>
            </a:r>
            <a:endParaRPr sz="1600" b="1">
              <a:solidFill>
                <a:srgbClr val="A64D79"/>
              </a:solidFill>
            </a:endParaRPr>
          </a:p>
        </p:txBody>
      </p:sp>
      <p:sp>
        <p:nvSpPr>
          <p:cNvPr id="145" name="Google Shape;145;p16"/>
          <p:cNvSpPr txBox="1"/>
          <p:nvPr/>
        </p:nvSpPr>
        <p:spPr>
          <a:xfrm>
            <a:off x="5018500" y="4354100"/>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E69138"/>
                </a:solidFill>
              </a:rPr>
              <a:t>D</a:t>
            </a:r>
            <a:endParaRPr sz="1600" b="1">
              <a:solidFill>
                <a:srgbClr val="E69138"/>
              </a:solidFill>
            </a:endParaRPr>
          </a:p>
        </p:txBody>
      </p:sp>
      <p:pic>
        <p:nvPicPr>
          <p:cNvPr id="146" name="Google Shape;146;p16"/>
          <p:cNvPicPr preferRelativeResize="0"/>
          <p:nvPr/>
        </p:nvPicPr>
        <p:blipFill>
          <a:blip r:embed="rId7">
            <a:alphaModFix/>
          </a:blip>
          <a:stretch>
            <a:fillRect/>
          </a:stretch>
        </p:blipFill>
        <p:spPr>
          <a:xfrm>
            <a:off x="4714113" y="4671000"/>
            <a:ext cx="548700" cy="548700"/>
          </a:xfrm>
          <a:prstGeom prst="rect">
            <a:avLst/>
          </a:prstGeom>
          <a:noFill/>
          <a:ln>
            <a:noFill/>
          </a:ln>
        </p:spPr>
      </p:pic>
      <p:pic>
        <p:nvPicPr>
          <p:cNvPr id="147" name="Google Shape;147;p16"/>
          <p:cNvPicPr preferRelativeResize="0"/>
          <p:nvPr/>
        </p:nvPicPr>
        <p:blipFill>
          <a:blip r:embed="rId8">
            <a:alphaModFix/>
          </a:blip>
          <a:stretch>
            <a:fillRect/>
          </a:stretch>
        </p:blipFill>
        <p:spPr>
          <a:xfrm>
            <a:off x="1164550" y="964025"/>
            <a:ext cx="705750" cy="715799"/>
          </a:xfrm>
          <a:prstGeom prst="rect">
            <a:avLst/>
          </a:prstGeom>
          <a:noFill/>
          <a:ln>
            <a:noFill/>
          </a:ln>
        </p:spPr>
      </p:pic>
      <p:pic>
        <p:nvPicPr>
          <p:cNvPr id="148" name="Google Shape;148;p16"/>
          <p:cNvPicPr preferRelativeResize="0"/>
          <p:nvPr/>
        </p:nvPicPr>
        <p:blipFill>
          <a:blip r:embed="rId9">
            <a:alphaModFix/>
          </a:blip>
          <a:stretch>
            <a:fillRect/>
          </a:stretch>
        </p:blipFill>
        <p:spPr>
          <a:xfrm>
            <a:off x="1630274" y="1300793"/>
            <a:ext cx="474589" cy="536999"/>
          </a:xfrm>
          <a:prstGeom prst="rect">
            <a:avLst/>
          </a:prstGeom>
          <a:noFill/>
          <a:ln>
            <a:noFill/>
          </a:ln>
        </p:spPr>
      </p:pic>
      <p:pic>
        <p:nvPicPr>
          <p:cNvPr id="149" name="Google Shape;149;p16"/>
          <p:cNvPicPr preferRelativeResize="0"/>
          <p:nvPr/>
        </p:nvPicPr>
        <p:blipFill>
          <a:blip r:embed="rId8">
            <a:alphaModFix/>
          </a:blip>
          <a:stretch>
            <a:fillRect/>
          </a:stretch>
        </p:blipFill>
        <p:spPr>
          <a:xfrm>
            <a:off x="224225" y="964013"/>
            <a:ext cx="705750" cy="715799"/>
          </a:xfrm>
          <a:prstGeom prst="rect">
            <a:avLst/>
          </a:prstGeom>
          <a:noFill/>
          <a:ln>
            <a:noFill/>
          </a:ln>
        </p:spPr>
      </p:pic>
      <p:pic>
        <p:nvPicPr>
          <p:cNvPr id="150" name="Google Shape;150;p16"/>
          <p:cNvPicPr preferRelativeResize="0"/>
          <p:nvPr/>
        </p:nvPicPr>
        <p:blipFill>
          <a:blip r:embed="rId9">
            <a:alphaModFix/>
          </a:blip>
          <a:stretch>
            <a:fillRect/>
          </a:stretch>
        </p:blipFill>
        <p:spPr>
          <a:xfrm>
            <a:off x="689949" y="1300781"/>
            <a:ext cx="474589" cy="536999"/>
          </a:xfrm>
          <a:prstGeom prst="rect">
            <a:avLst/>
          </a:prstGeom>
          <a:noFill/>
          <a:ln>
            <a:noFill/>
          </a:ln>
        </p:spPr>
      </p:pic>
      <p:pic>
        <p:nvPicPr>
          <p:cNvPr id="151" name="Google Shape;151;p16"/>
          <p:cNvPicPr preferRelativeResize="0"/>
          <p:nvPr/>
        </p:nvPicPr>
        <p:blipFill>
          <a:blip r:embed="rId8">
            <a:alphaModFix/>
          </a:blip>
          <a:stretch>
            <a:fillRect/>
          </a:stretch>
        </p:blipFill>
        <p:spPr>
          <a:xfrm>
            <a:off x="2104875" y="964025"/>
            <a:ext cx="705750" cy="715799"/>
          </a:xfrm>
          <a:prstGeom prst="rect">
            <a:avLst/>
          </a:prstGeom>
          <a:noFill/>
          <a:ln>
            <a:noFill/>
          </a:ln>
        </p:spPr>
      </p:pic>
      <p:pic>
        <p:nvPicPr>
          <p:cNvPr id="152" name="Google Shape;152;p16"/>
          <p:cNvPicPr preferRelativeResize="0"/>
          <p:nvPr/>
        </p:nvPicPr>
        <p:blipFill>
          <a:blip r:embed="rId9">
            <a:alphaModFix/>
          </a:blip>
          <a:stretch>
            <a:fillRect/>
          </a:stretch>
        </p:blipFill>
        <p:spPr>
          <a:xfrm>
            <a:off x="2570599" y="1300793"/>
            <a:ext cx="474589" cy="536999"/>
          </a:xfrm>
          <a:prstGeom prst="rect">
            <a:avLst/>
          </a:prstGeom>
          <a:noFill/>
          <a:ln>
            <a:noFill/>
          </a:ln>
        </p:spPr>
      </p:pic>
      <p:pic>
        <p:nvPicPr>
          <p:cNvPr id="153" name="Google Shape;153;p16"/>
          <p:cNvPicPr preferRelativeResize="0"/>
          <p:nvPr/>
        </p:nvPicPr>
        <p:blipFill>
          <a:blip r:embed="rId8">
            <a:alphaModFix/>
          </a:blip>
          <a:stretch>
            <a:fillRect/>
          </a:stretch>
        </p:blipFill>
        <p:spPr>
          <a:xfrm>
            <a:off x="3045200" y="964025"/>
            <a:ext cx="705750" cy="715799"/>
          </a:xfrm>
          <a:prstGeom prst="rect">
            <a:avLst/>
          </a:prstGeom>
          <a:noFill/>
          <a:ln>
            <a:noFill/>
          </a:ln>
        </p:spPr>
      </p:pic>
      <p:pic>
        <p:nvPicPr>
          <p:cNvPr id="154" name="Google Shape;154;p16"/>
          <p:cNvPicPr preferRelativeResize="0"/>
          <p:nvPr/>
        </p:nvPicPr>
        <p:blipFill>
          <a:blip r:embed="rId9">
            <a:alphaModFix/>
          </a:blip>
          <a:stretch>
            <a:fillRect/>
          </a:stretch>
        </p:blipFill>
        <p:spPr>
          <a:xfrm>
            <a:off x="3510924" y="1300793"/>
            <a:ext cx="474589" cy="536999"/>
          </a:xfrm>
          <a:prstGeom prst="rect">
            <a:avLst/>
          </a:prstGeom>
          <a:noFill/>
          <a:ln>
            <a:noFill/>
          </a:ln>
        </p:spPr>
      </p:pic>
      <p:sp>
        <p:nvSpPr>
          <p:cNvPr id="155" name="Google Shape;155;p16"/>
          <p:cNvSpPr txBox="1"/>
          <p:nvPr/>
        </p:nvSpPr>
        <p:spPr>
          <a:xfrm>
            <a:off x="71325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CC0000"/>
                </a:solidFill>
              </a:rPr>
              <a:t>A</a:t>
            </a:r>
            <a:endParaRPr sz="1600" b="1">
              <a:solidFill>
                <a:srgbClr val="CC0000"/>
              </a:solidFill>
            </a:endParaRPr>
          </a:p>
        </p:txBody>
      </p:sp>
      <p:sp>
        <p:nvSpPr>
          <p:cNvPr id="156" name="Google Shape;156;p16"/>
          <p:cNvSpPr txBox="1"/>
          <p:nvPr/>
        </p:nvSpPr>
        <p:spPr>
          <a:xfrm>
            <a:off x="169080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6AA84F"/>
                </a:solidFill>
              </a:rPr>
              <a:t>B</a:t>
            </a:r>
            <a:endParaRPr sz="1600" b="1">
              <a:solidFill>
                <a:srgbClr val="6AA84F"/>
              </a:solidFill>
            </a:endParaRPr>
          </a:p>
        </p:txBody>
      </p:sp>
      <p:sp>
        <p:nvSpPr>
          <p:cNvPr id="157" name="Google Shape;157;p16"/>
          <p:cNvSpPr txBox="1"/>
          <p:nvPr/>
        </p:nvSpPr>
        <p:spPr>
          <a:xfrm>
            <a:off x="260085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A64D79"/>
                </a:solidFill>
              </a:rPr>
              <a:t>C</a:t>
            </a:r>
            <a:endParaRPr sz="1600" b="1">
              <a:solidFill>
                <a:srgbClr val="A64D79"/>
              </a:solidFill>
            </a:endParaRPr>
          </a:p>
        </p:txBody>
      </p:sp>
      <p:sp>
        <p:nvSpPr>
          <p:cNvPr id="158" name="Google Shape;158;p16"/>
          <p:cNvSpPr txBox="1"/>
          <p:nvPr/>
        </p:nvSpPr>
        <p:spPr>
          <a:xfrm>
            <a:off x="356900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E69138"/>
                </a:solidFill>
              </a:rPr>
              <a:t>D</a:t>
            </a:r>
            <a:endParaRPr sz="1600" b="1">
              <a:solidFill>
                <a:srgbClr val="E69138"/>
              </a:solidFill>
            </a:endParaRPr>
          </a:p>
        </p:txBody>
      </p:sp>
      <p:sp>
        <p:nvSpPr>
          <p:cNvPr id="159" name="Google Shape;159;p16"/>
          <p:cNvSpPr txBox="1"/>
          <p:nvPr/>
        </p:nvSpPr>
        <p:spPr>
          <a:xfrm>
            <a:off x="492200" y="541475"/>
            <a:ext cx="3153000" cy="3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Manual data annotation</a:t>
            </a:r>
            <a:endParaRPr sz="1600" b="1">
              <a:solidFill>
                <a:schemeClr val="dk2"/>
              </a:solidFill>
            </a:endParaRPr>
          </a:p>
        </p:txBody>
      </p:sp>
      <p:cxnSp>
        <p:nvCxnSpPr>
          <p:cNvPr id="160" name="Google Shape;160;p16"/>
          <p:cNvCxnSpPr/>
          <p:nvPr/>
        </p:nvCxnSpPr>
        <p:spPr>
          <a:xfrm>
            <a:off x="5364150" y="2266863"/>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cxnSp>
        <p:nvCxnSpPr>
          <p:cNvPr id="161" name="Google Shape;161;p16"/>
          <p:cNvCxnSpPr/>
          <p:nvPr/>
        </p:nvCxnSpPr>
        <p:spPr>
          <a:xfrm>
            <a:off x="5360600" y="3284250"/>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pic>
        <p:nvPicPr>
          <p:cNvPr id="138" name="Google Shape;138;p16"/>
          <p:cNvPicPr preferRelativeResize="0"/>
          <p:nvPr/>
        </p:nvPicPr>
        <p:blipFill>
          <a:blip r:embed="rId3">
            <a:alphaModFix/>
          </a:blip>
          <a:stretch>
            <a:fillRect/>
          </a:stretch>
        </p:blipFill>
        <p:spPr>
          <a:xfrm>
            <a:off x="4745736" y="1965960"/>
            <a:ext cx="548640" cy="603504"/>
          </a:xfrm>
          <a:prstGeom prst="rect">
            <a:avLst/>
          </a:prstGeom>
          <a:noFill/>
          <a:ln>
            <a:noFill/>
          </a:ln>
        </p:spPr>
      </p:pic>
      <p:pic>
        <p:nvPicPr>
          <p:cNvPr id="141" name="Google Shape;141;p16"/>
          <p:cNvPicPr preferRelativeResize="0"/>
          <p:nvPr/>
        </p:nvPicPr>
        <p:blipFill>
          <a:blip r:embed="rId3">
            <a:alphaModFix/>
          </a:blip>
          <a:stretch>
            <a:fillRect/>
          </a:stretch>
        </p:blipFill>
        <p:spPr>
          <a:xfrm>
            <a:off x="4734400" y="3952354"/>
            <a:ext cx="548640" cy="603504"/>
          </a:xfrm>
          <a:prstGeom prst="rect">
            <a:avLst/>
          </a:prstGeom>
          <a:noFill/>
          <a:ln>
            <a:noFill/>
          </a:ln>
        </p:spPr>
      </p:pic>
      <p:pic>
        <p:nvPicPr>
          <p:cNvPr id="163" name="Google Shape;163;p16"/>
          <p:cNvPicPr preferRelativeResize="0"/>
          <p:nvPr/>
        </p:nvPicPr>
        <p:blipFill>
          <a:blip r:embed="rId10">
            <a:alphaModFix/>
          </a:blip>
          <a:stretch>
            <a:fillRect/>
          </a:stretch>
        </p:blipFill>
        <p:spPr>
          <a:xfrm>
            <a:off x="7498300" y="1044762"/>
            <a:ext cx="1537425" cy="431103"/>
          </a:xfrm>
          <a:prstGeom prst="rect">
            <a:avLst/>
          </a:prstGeom>
          <a:noFill/>
          <a:ln>
            <a:noFill/>
          </a:ln>
        </p:spPr>
      </p:pic>
      <p:pic>
        <p:nvPicPr>
          <p:cNvPr id="164" name="Google Shape;164;p16"/>
          <p:cNvPicPr preferRelativeResize="0"/>
          <p:nvPr/>
        </p:nvPicPr>
        <p:blipFill>
          <a:blip r:embed="rId11">
            <a:alphaModFix/>
          </a:blip>
          <a:stretch>
            <a:fillRect/>
          </a:stretch>
        </p:blipFill>
        <p:spPr>
          <a:xfrm>
            <a:off x="7498300" y="2029138"/>
            <a:ext cx="1537425" cy="478785"/>
          </a:xfrm>
          <a:prstGeom prst="rect">
            <a:avLst/>
          </a:prstGeom>
          <a:noFill/>
          <a:ln>
            <a:noFill/>
          </a:ln>
        </p:spPr>
      </p:pic>
      <p:pic>
        <p:nvPicPr>
          <p:cNvPr id="165" name="Google Shape;165;p16"/>
          <p:cNvPicPr preferRelativeResize="0"/>
          <p:nvPr/>
        </p:nvPicPr>
        <p:blipFill>
          <a:blip r:embed="rId12">
            <a:alphaModFix/>
          </a:blip>
          <a:stretch>
            <a:fillRect/>
          </a:stretch>
        </p:blipFill>
        <p:spPr>
          <a:xfrm>
            <a:off x="7498307" y="2791432"/>
            <a:ext cx="1536192" cy="988923"/>
          </a:xfrm>
          <a:prstGeom prst="rect">
            <a:avLst/>
          </a:prstGeom>
          <a:noFill/>
          <a:ln>
            <a:noFill/>
          </a:ln>
        </p:spPr>
      </p:pic>
      <p:pic>
        <p:nvPicPr>
          <p:cNvPr id="166" name="Google Shape;166;p16"/>
          <p:cNvPicPr preferRelativeResize="0"/>
          <p:nvPr/>
        </p:nvPicPr>
        <p:blipFill>
          <a:blip r:embed="rId13">
            <a:alphaModFix/>
          </a:blip>
          <a:stretch>
            <a:fillRect/>
          </a:stretch>
        </p:blipFill>
        <p:spPr>
          <a:xfrm>
            <a:off x="7498298" y="3884452"/>
            <a:ext cx="1536192" cy="739292"/>
          </a:xfrm>
          <a:prstGeom prst="rect">
            <a:avLst/>
          </a:prstGeom>
          <a:noFill/>
          <a:ln>
            <a:noFill/>
          </a:ln>
        </p:spPr>
      </p:pic>
      <p:cxnSp>
        <p:nvCxnSpPr>
          <p:cNvPr id="167" name="Google Shape;167;p16"/>
          <p:cNvCxnSpPr/>
          <p:nvPr/>
        </p:nvCxnSpPr>
        <p:spPr>
          <a:xfrm>
            <a:off x="1472250" y="2724450"/>
            <a:ext cx="748200" cy="600"/>
          </a:xfrm>
          <a:prstGeom prst="curvedConnector3">
            <a:avLst>
              <a:gd name="adj1" fmla="val 50000"/>
            </a:avLst>
          </a:prstGeom>
          <a:noFill/>
          <a:ln w="44450" cap="flat" cmpd="sng">
            <a:solidFill>
              <a:srgbClr val="4C9D96"/>
            </a:solidFill>
            <a:prstDash val="solid"/>
            <a:round/>
            <a:headEnd type="none" w="med" len="med"/>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5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931" name="Google Shape;93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pic>
        <p:nvPicPr>
          <p:cNvPr id="932" name="Google Shape;932;p53"/>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933" name="Google Shape;933;p53"/>
          <p:cNvPicPr preferRelativeResize="0"/>
          <p:nvPr/>
        </p:nvPicPr>
        <p:blipFill>
          <a:blip r:embed="rId4">
            <a:alphaModFix/>
          </a:blip>
          <a:stretch>
            <a:fillRect/>
          </a:stretch>
        </p:blipFill>
        <p:spPr>
          <a:xfrm>
            <a:off x="956431" y="4749150"/>
            <a:ext cx="7231143" cy="3384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5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939" name="Google Shape;93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940" name="Google Shape;940;p54"/>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941" name="Google Shape;941;p54"/>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942" name="Google Shape;942;p54"/>
          <p:cNvSpPr/>
          <p:nvPr/>
        </p:nvSpPr>
        <p:spPr>
          <a:xfrm>
            <a:off x="1902950" y="794400"/>
            <a:ext cx="2514600" cy="40263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4"/>
          <p:cNvSpPr/>
          <p:nvPr/>
        </p:nvSpPr>
        <p:spPr>
          <a:xfrm>
            <a:off x="956425" y="4773925"/>
            <a:ext cx="823500" cy="288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55"/>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949" name="Google Shape;949;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950" name="Google Shape;950;p55"/>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951" name="Google Shape;951;p55"/>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952" name="Google Shape;952;p55"/>
          <p:cNvSpPr/>
          <p:nvPr/>
        </p:nvSpPr>
        <p:spPr>
          <a:xfrm>
            <a:off x="1920575" y="2939275"/>
            <a:ext cx="2338800" cy="6771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5"/>
          <p:cNvSpPr/>
          <p:nvPr/>
        </p:nvSpPr>
        <p:spPr>
          <a:xfrm>
            <a:off x="3040175" y="1975050"/>
            <a:ext cx="1219200" cy="9204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5"/>
          <p:cNvSpPr/>
          <p:nvPr/>
        </p:nvSpPr>
        <p:spPr>
          <a:xfrm>
            <a:off x="1902950" y="4768075"/>
            <a:ext cx="870300" cy="288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5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960" name="Google Shape;960;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pic>
        <p:nvPicPr>
          <p:cNvPr id="961" name="Google Shape;961;p56"/>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962" name="Google Shape;962;p56"/>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963" name="Google Shape;963;p56"/>
          <p:cNvSpPr/>
          <p:nvPr/>
        </p:nvSpPr>
        <p:spPr>
          <a:xfrm>
            <a:off x="1999650" y="2019025"/>
            <a:ext cx="1060800" cy="8676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6"/>
          <p:cNvSpPr/>
          <p:nvPr/>
        </p:nvSpPr>
        <p:spPr>
          <a:xfrm>
            <a:off x="2887675" y="4773925"/>
            <a:ext cx="483600" cy="2403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57"/>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970" name="Google Shape;9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971" name="Google Shape;971;p57"/>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972" name="Google Shape;972;p57"/>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973" name="Google Shape;973;p57"/>
          <p:cNvSpPr/>
          <p:nvPr/>
        </p:nvSpPr>
        <p:spPr>
          <a:xfrm>
            <a:off x="1774075" y="3704200"/>
            <a:ext cx="2599500" cy="8355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7"/>
          <p:cNvSpPr/>
          <p:nvPr/>
        </p:nvSpPr>
        <p:spPr>
          <a:xfrm>
            <a:off x="3503275" y="4773925"/>
            <a:ext cx="413100" cy="246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5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980" name="Google Shape;98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981" name="Google Shape;981;p58"/>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982" name="Google Shape;982;p58"/>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983" name="Google Shape;983;p58"/>
          <p:cNvSpPr/>
          <p:nvPr/>
        </p:nvSpPr>
        <p:spPr>
          <a:xfrm>
            <a:off x="4013100" y="4773925"/>
            <a:ext cx="677100" cy="288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8"/>
          <p:cNvSpPr/>
          <p:nvPr/>
        </p:nvSpPr>
        <p:spPr>
          <a:xfrm>
            <a:off x="2846750" y="1136850"/>
            <a:ext cx="348600" cy="8355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59"/>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990" name="Google Shape;99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991" name="Google Shape;991;p59"/>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992" name="Google Shape;992;p59"/>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993" name="Google Shape;993;p59"/>
          <p:cNvSpPr/>
          <p:nvPr/>
        </p:nvSpPr>
        <p:spPr>
          <a:xfrm>
            <a:off x="4822000" y="4773925"/>
            <a:ext cx="1125300" cy="288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9"/>
          <p:cNvSpPr/>
          <p:nvPr/>
        </p:nvSpPr>
        <p:spPr>
          <a:xfrm>
            <a:off x="3591075" y="1349325"/>
            <a:ext cx="439500" cy="1833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9"/>
          <p:cNvSpPr/>
          <p:nvPr/>
        </p:nvSpPr>
        <p:spPr>
          <a:xfrm>
            <a:off x="2749925" y="2187525"/>
            <a:ext cx="439500" cy="1833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9"/>
          <p:cNvSpPr/>
          <p:nvPr/>
        </p:nvSpPr>
        <p:spPr>
          <a:xfrm>
            <a:off x="1900025" y="2468880"/>
            <a:ext cx="337200" cy="1425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9"/>
          <p:cNvSpPr/>
          <p:nvPr/>
        </p:nvSpPr>
        <p:spPr>
          <a:xfrm rot="-2444567">
            <a:off x="1991668" y="1488034"/>
            <a:ext cx="474363" cy="142328"/>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9"/>
          <p:cNvSpPr/>
          <p:nvPr/>
        </p:nvSpPr>
        <p:spPr>
          <a:xfrm>
            <a:off x="3051800" y="1532625"/>
            <a:ext cx="240300" cy="1833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60"/>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1004" name="Google Shape;1004;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1005" name="Google Shape;1005;p60"/>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1006" name="Google Shape;1006;p60"/>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1007" name="Google Shape;1007;p60"/>
          <p:cNvSpPr/>
          <p:nvPr/>
        </p:nvSpPr>
        <p:spPr>
          <a:xfrm>
            <a:off x="6079300" y="4773925"/>
            <a:ext cx="557700" cy="2925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0"/>
          <p:cNvSpPr/>
          <p:nvPr/>
        </p:nvSpPr>
        <p:spPr>
          <a:xfrm>
            <a:off x="2347700" y="1136850"/>
            <a:ext cx="548700" cy="8355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61"/>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1014" name="Google Shape;1014;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pic>
        <p:nvPicPr>
          <p:cNvPr id="1015" name="Google Shape;1015;p61"/>
          <p:cNvPicPr preferRelativeResize="0"/>
          <p:nvPr/>
        </p:nvPicPr>
        <p:blipFill>
          <a:blip r:embed="rId3">
            <a:alphaModFix/>
          </a:blip>
          <a:stretch>
            <a:fillRect/>
          </a:stretch>
        </p:blipFill>
        <p:spPr>
          <a:xfrm>
            <a:off x="1711325" y="617675"/>
            <a:ext cx="5721350" cy="4026301"/>
          </a:xfrm>
          <a:prstGeom prst="rect">
            <a:avLst/>
          </a:prstGeom>
          <a:noFill/>
          <a:ln>
            <a:noFill/>
          </a:ln>
        </p:spPr>
      </p:pic>
      <p:pic>
        <p:nvPicPr>
          <p:cNvPr id="1016" name="Google Shape;1016;p61"/>
          <p:cNvPicPr preferRelativeResize="0"/>
          <p:nvPr/>
        </p:nvPicPr>
        <p:blipFill>
          <a:blip r:embed="rId4">
            <a:alphaModFix/>
          </a:blip>
          <a:stretch>
            <a:fillRect/>
          </a:stretch>
        </p:blipFill>
        <p:spPr>
          <a:xfrm>
            <a:off x="956431" y="4749150"/>
            <a:ext cx="7231143" cy="338450"/>
          </a:xfrm>
          <a:prstGeom prst="rect">
            <a:avLst/>
          </a:prstGeom>
          <a:noFill/>
          <a:ln>
            <a:noFill/>
          </a:ln>
        </p:spPr>
      </p:pic>
      <p:sp>
        <p:nvSpPr>
          <p:cNvPr id="1017" name="Google Shape;1017;p61"/>
          <p:cNvSpPr/>
          <p:nvPr/>
        </p:nvSpPr>
        <p:spPr>
          <a:xfrm>
            <a:off x="7638875" y="4773925"/>
            <a:ext cx="548700" cy="288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1"/>
          <p:cNvSpPr/>
          <p:nvPr/>
        </p:nvSpPr>
        <p:spPr>
          <a:xfrm>
            <a:off x="3182975" y="1040125"/>
            <a:ext cx="548700" cy="6684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6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SynDoc examples</a:t>
            </a:r>
            <a:endParaRPr/>
          </a:p>
        </p:txBody>
      </p:sp>
      <p:sp>
        <p:nvSpPr>
          <p:cNvPr id="1024" name="Google Shape;102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pic>
        <p:nvPicPr>
          <p:cNvPr id="1025" name="Google Shape;1025;p62"/>
          <p:cNvPicPr preferRelativeResize="0"/>
          <p:nvPr/>
        </p:nvPicPr>
        <p:blipFill rotWithShape="1">
          <a:blip r:embed="rId3">
            <a:alphaModFix/>
          </a:blip>
          <a:srcRect l="2158" t="5325" r="1890" b="4722"/>
          <a:stretch/>
        </p:blipFill>
        <p:spPr>
          <a:xfrm>
            <a:off x="324050" y="617675"/>
            <a:ext cx="8495900" cy="44791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7"/>
          <p:cNvSpPr txBox="1"/>
          <p:nvPr/>
        </p:nvSpPr>
        <p:spPr>
          <a:xfrm>
            <a:off x="5256100" y="925263"/>
            <a:ext cx="22422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Text detection </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CC0000"/>
                </a:solidFill>
              </a:rPr>
              <a:t>A</a:t>
            </a:r>
            <a:endParaRPr sz="1600" b="1">
              <a:solidFill>
                <a:srgbClr val="CC0000"/>
              </a:solidFill>
            </a:endParaRPr>
          </a:p>
        </p:txBody>
      </p:sp>
      <p:sp>
        <p:nvSpPr>
          <p:cNvPr id="175" name="Google Shape;175;p17"/>
          <p:cNvSpPr txBox="1"/>
          <p:nvPr/>
        </p:nvSpPr>
        <p:spPr>
          <a:xfrm>
            <a:off x="5282000" y="1902950"/>
            <a:ext cx="22422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dirty="0">
                <a:solidFill>
                  <a:schemeClr val="dk2"/>
                </a:solidFill>
              </a:rPr>
              <a:t>Text detection </a:t>
            </a:r>
            <a:endParaRPr sz="1600" b="1" dirty="0">
              <a:solidFill>
                <a:schemeClr val="dk2"/>
              </a:solidFill>
            </a:endParaRPr>
          </a:p>
          <a:p>
            <a:pPr marL="0" lvl="0" indent="0" algn="ctr" rtl="0">
              <a:lnSpc>
                <a:spcPct val="115000"/>
              </a:lnSpc>
              <a:spcBef>
                <a:spcPts val="0"/>
              </a:spcBef>
              <a:spcAft>
                <a:spcPts val="0"/>
              </a:spcAft>
              <a:buNone/>
            </a:pPr>
            <a:r>
              <a:rPr lang="en" sz="1600" dirty="0">
                <a:solidFill>
                  <a:schemeClr val="dk2"/>
                </a:solidFill>
              </a:rPr>
              <a:t>for dataset </a:t>
            </a:r>
            <a:r>
              <a:rPr lang="en" sz="1600" b="1" dirty="0">
                <a:solidFill>
                  <a:srgbClr val="6AA84F"/>
                </a:solidFill>
              </a:rPr>
              <a:t>B</a:t>
            </a:r>
            <a:endParaRPr sz="1600" b="1" dirty="0">
              <a:solidFill>
                <a:srgbClr val="6AA84F"/>
              </a:solidFill>
            </a:endParaRPr>
          </a:p>
        </p:txBody>
      </p:sp>
      <p:sp>
        <p:nvSpPr>
          <p:cNvPr id="176" name="Google Shape;176;p17"/>
          <p:cNvSpPr txBox="1"/>
          <p:nvPr/>
        </p:nvSpPr>
        <p:spPr>
          <a:xfrm>
            <a:off x="5204150" y="2927655"/>
            <a:ext cx="23979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dirty="0">
                <a:solidFill>
                  <a:schemeClr val="dk2"/>
                </a:solidFill>
              </a:rPr>
              <a:t>Photo extraction</a:t>
            </a:r>
            <a:endParaRPr sz="1600" b="1" dirty="0">
              <a:solidFill>
                <a:schemeClr val="dk2"/>
              </a:solidFill>
            </a:endParaRPr>
          </a:p>
          <a:p>
            <a:pPr marL="0" lvl="0" indent="0" algn="ctr" rtl="0">
              <a:lnSpc>
                <a:spcPct val="115000"/>
              </a:lnSpc>
              <a:spcBef>
                <a:spcPts val="0"/>
              </a:spcBef>
              <a:spcAft>
                <a:spcPts val="0"/>
              </a:spcAft>
              <a:buNone/>
            </a:pPr>
            <a:r>
              <a:rPr lang="en" sz="1600" dirty="0">
                <a:solidFill>
                  <a:schemeClr val="dk2"/>
                </a:solidFill>
              </a:rPr>
              <a:t>for dataset </a:t>
            </a:r>
            <a:r>
              <a:rPr lang="en" sz="1600" b="1" dirty="0">
                <a:solidFill>
                  <a:srgbClr val="A64D79"/>
                </a:solidFill>
              </a:rPr>
              <a:t>C</a:t>
            </a:r>
            <a:endParaRPr sz="1600" b="1" dirty="0">
              <a:solidFill>
                <a:srgbClr val="A64D79"/>
              </a:solidFill>
            </a:endParaRPr>
          </a:p>
        </p:txBody>
      </p:sp>
      <p:cxnSp>
        <p:nvCxnSpPr>
          <p:cNvPr id="173" name="Google Shape;173;p17"/>
          <p:cNvCxnSpPr/>
          <p:nvPr/>
        </p:nvCxnSpPr>
        <p:spPr>
          <a:xfrm>
            <a:off x="5364150" y="1275375"/>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cxnSp>
        <p:nvCxnSpPr>
          <p:cNvPr id="209" name="Google Shape;209;p17"/>
          <p:cNvCxnSpPr/>
          <p:nvPr/>
        </p:nvCxnSpPr>
        <p:spPr>
          <a:xfrm>
            <a:off x="5364150" y="2266863"/>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cxnSp>
        <p:nvCxnSpPr>
          <p:cNvPr id="210" name="Google Shape;210;p17"/>
          <p:cNvCxnSpPr/>
          <p:nvPr/>
        </p:nvCxnSpPr>
        <p:spPr>
          <a:xfrm>
            <a:off x="5360600" y="3284250"/>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sp>
        <p:nvSpPr>
          <p:cNvPr id="211" name="Google Shape;211;p17"/>
          <p:cNvSpPr txBox="1"/>
          <p:nvPr/>
        </p:nvSpPr>
        <p:spPr>
          <a:xfrm>
            <a:off x="5204150" y="3906818"/>
            <a:ext cx="23979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solidFill>
                  <a:schemeClr val="dk2"/>
                </a:solidFill>
              </a:rPr>
              <a:t>Drawing extraction</a:t>
            </a:r>
            <a:endParaRPr sz="1600" b="1">
              <a:solidFill>
                <a:schemeClr val="dk2"/>
              </a:solidFill>
            </a:endParaRPr>
          </a:p>
          <a:p>
            <a:pPr marL="0" lvl="0" indent="0" algn="ctr" rtl="0">
              <a:lnSpc>
                <a:spcPct val="115000"/>
              </a:lnSpc>
              <a:spcBef>
                <a:spcPts val="0"/>
              </a:spcBef>
              <a:spcAft>
                <a:spcPts val="0"/>
              </a:spcAft>
              <a:buNone/>
            </a:pPr>
            <a:r>
              <a:rPr lang="en" sz="1600">
                <a:solidFill>
                  <a:schemeClr val="dk2"/>
                </a:solidFill>
              </a:rPr>
              <a:t>for dataset </a:t>
            </a:r>
            <a:r>
              <a:rPr lang="en" sz="1600" b="1">
                <a:solidFill>
                  <a:srgbClr val="E69138"/>
                </a:solidFill>
              </a:rPr>
              <a:t>D</a:t>
            </a:r>
            <a:endParaRPr sz="1600" b="1">
              <a:solidFill>
                <a:srgbClr val="E69138"/>
              </a:solidFill>
            </a:endParaRPr>
          </a:p>
        </p:txBody>
      </p:sp>
      <p:cxnSp>
        <p:nvCxnSpPr>
          <p:cNvPr id="174" name="Google Shape;174;p17"/>
          <p:cNvCxnSpPr/>
          <p:nvPr/>
        </p:nvCxnSpPr>
        <p:spPr>
          <a:xfrm>
            <a:off x="5360600" y="4252450"/>
            <a:ext cx="2124900" cy="3300"/>
          </a:xfrm>
          <a:prstGeom prst="curvedConnector3">
            <a:avLst>
              <a:gd name="adj1" fmla="val 50000"/>
            </a:avLst>
          </a:prstGeom>
          <a:noFill/>
          <a:ln w="44450" cap="flat" cmpd="sng">
            <a:solidFill>
              <a:srgbClr val="4C9D96"/>
            </a:solidFill>
            <a:prstDash val="solid"/>
            <a:round/>
            <a:headEnd type="none" w="med" len="med"/>
            <a:tailEnd type="triangle" w="med" len="med"/>
          </a:ln>
        </p:spPr>
      </p:cxnSp>
      <p:pic>
        <p:nvPicPr>
          <p:cNvPr id="177" name="Google Shape;177;p17"/>
          <p:cNvPicPr preferRelativeResize="0"/>
          <p:nvPr/>
        </p:nvPicPr>
        <p:blipFill>
          <a:blip r:embed="rId3">
            <a:alphaModFix/>
          </a:blip>
          <a:stretch>
            <a:fillRect/>
          </a:stretch>
        </p:blipFill>
        <p:spPr>
          <a:xfrm>
            <a:off x="4734400" y="975250"/>
            <a:ext cx="548640" cy="603504"/>
          </a:xfrm>
          <a:prstGeom prst="rect">
            <a:avLst/>
          </a:prstGeom>
          <a:noFill/>
          <a:ln>
            <a:noFill/>
          </a:ln>
        </p:spPr>
      </p:pic>
      <p:sp>
        <p:nvSpPr>
          <p:cNvPr id="178" name="Google Shape;178;p17"/>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Motivation</a:t>
            </a:r>
            <a:endParaRPr/>
          </a:p>
        </p:txBody>
      </p:sp>
      <p:sp>
        <p:nvSpPr>
          <p:cNvPr id="179" name="Google Shape;17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80" name="Google Shape;180;p17"/>
          <p:cNvPicPr preferRelativeResize="0"/>
          <p:nvPr/>
        </p:nvPicPr>
        <p:blipFill>
          <a:blip r:embed="rId4">
            <a:alphaModFix/>
          </a:blip>
          <a:stretch>
            <a:fillRect/>
          </a:stretch>
        </p:blipFill>
        <p:spPr>
          <a:xfrm>
            <a:off x="26325" y="2630067"/>
            <a:ext cx="855405" cy="860933"/>
          </a:xfrm>
          <a:prstGeom prst="rect">
            <a:avLst/>
          </a:prstGeom>
          <a:noFill/>
          <a:ln>
            <a:noFill/>
          </a:ln>
        </p:spPr>
      </p:pic>
      <p:pic>
        <p:nvPicPr>
          <p:cNvPr id="181" name="Google Shape;181;p17"/>
          <p:cNvPicPr preferRelativeResize="0"/>
          <p:nvPr/>
        </p:nvPicPr>
        <p:blipFill>
          <a:blip r:embed="rId4">
            <a:alphaModFix/>
          </a:blip>
          <a:stretch>
            <a:fillRect/>
          </a:stretch>
        </p:blipFill>
        <p:spPr>
          <a:xfrm>
            <a:off x="621044" y="2630067"/>
            <a:ext cx="855405" cy="860933"/>
          </a:xfrm>
          <a:prstGeom prst="rect">
            <a:avLst/>
          </a:prstGeom>
          <a:noFill/>
          <a:ln>
            <a:noFill/>
          </a:ln>
        </p:spPr>
      </p:pic>
      <p:pic>
        <p:nvPicPr>
          <p:cNvPr id="182" name="Google Shape;182;p17"/>
          <p:cNvPicPr preferRelativeResize="0"/>
          <p:nvPr/>
        </p:nvPicPr>
        <p:blipFill>
          <a:blip r:embed="rId4">
            <a:alphaModFix/>
          </a:blip>
          <a:stretch>
            <a:fillRect/>
          </a:stretch>
        </p:blipFill>
        <p:spPr>
          <a:xfrm>
            <a:off x="342887" y="1955225"/>
            <a:ext cx="855405" cy="860933"/>
          </a:xfrm>
          <a:prstGeom prst="rect">
            <a:avLst/>
          </a:prstGeom>
          <a:noFill/>
          <a:ln>
            <a:noFill/>
          </a:ln>
        </p:spPr>
      </p:pic>
      <p:pic>
        <p:nvPicPr>
          <p:cNvPr id="183" name="Google Shape;183;p17"/>
          <p:cNvPicPr preferRelativeResize="0"/>
          <p:nvPr/>
        </p:nvPicPr>
        <p:blipFill>
          <a:blip r:embed="rId5">
            <a:alphaModFix/>
          </a:blip>
          <a:stretch>
            <a:fillRect/>
          </a:stretch>
        </p:blipFill>
        <p:spPr>
          <a:xfrm>
            <a:off x="2344700" y="2161975"/>
            <a:ext cx="1058151" cy="1122274"/>
          </a:xfrm>
          <a:prstGeom prst="rect">
            <a:avLst/>
          </a:prstGeom>
          <a:noFill/>
          <a:ln>
            <a:noFill/>
          </a:ln>
        </p:spPr>
      </p:pic>
      <p:pic>
        <p:nvPicPr>
          <p:cNvPr id="184" name="Google Shape;184;p17"/>
          <p:cNvPicPr preferRelativeResize="0"/>
          <p:nvPr/>
        </p:nvPicPr>
        <p:blipFill>
          <a:blip r:embed="rId6">
            <a:alphaModFix/>
          </a:blip>
          <a:stretch>
            <a:fillRect/>
          </a:stretch>
        </p:blipFill>
        <p:spPr>
          <a:xfrm>
            <a:off x="4741725" y="2927862"/>
            <a:ext cx="493468" cy="664300"/>
          </a:xfrm>
          <a:prstGeom prst="rect">
            <a:avLst/>
          </a:prstGeom>
          <a:noFill/>
          <a:ln>
            <a:noFill/>
          </a:ln>
        </p:spPr>
      </p:pic>
      <p:cxnSp>
        <p:nvCxnSpPr>
          <p:cNvPr id="185" name="Google Shape;185;p17"/>
          <p:cNvCxnSpPr>
            <a:stCxn id="183" idx="3"/>
            <a:endCxn id="177" idx="1"/>
          </p:cNvCxnSpPr>
          <p:nvPr/>
        </p:nvCxnSpPr>
        <p:spPr>
          <a:xfrm flipV="1">
            <a:off x="3402851" y="1277002"/>
            <a:ext cx="1331549" cy="1446110"/>
          </a:xfrm>
          <a:prstGeom prst="straightConnector1">
            <a:avLst/>
          </a:prstGeom>
          <a:noFill/>
          <a:ln w="44450" cap="flat" cmpd="sng">
            <a:solidFill>
              <a:srgbClr val="4C9D96"/>
            </a:solidFill>
            <a:prstDash val="solid"/>
            <a:round/>
            <a:headEnd type="none" w="med" len="med"/>
            <a:tailEnd type="triangle" w="med" len="med"/>
          </a:ln>
        </p:spPr>
      </p:cxnSp>
      <p:cxnSp>
        <p:nvCxnSpPr>
          <p:cNvPr id="186" name="Google Shape;186;p17"/>
          <p:cNvCxnSpPr>
            <a:stCxn id="183" idx="3"/>
            <a:endCxn id="187" idx="1"/>
          </p:cNvCxnSpPr>
          <p:nvPr/>
        </p:nvCxnSpPr>
        <p:spPr>
          <a:xfrm flipV="1">
            <a:off x="3402851" y="2267712"/>
            <a:ext cx="1342885" cy="455400"/>
          </a:xfrm>
          <a:prstGeom prst="straightConnector1">
            <a:avLst/>
          </a:prstGeom>
          <a:noFill/>
          <a:ln w="44450" cap="flat" cmpd="sng">
            <a:solidFill>
              <a:srgbClr val="4C9D96"/>
            </a:solidFill>
            <a:prstDash val="solid"/>
            <a:round/>
            <a:headEnd type="none" w="med" len="med"/>
            <a:tailEnd type="triangle" w="med" len="med"/>
          </a:ln>
        </p:spPr>
      </p:cxnSp>
      <p:cxnSp>
        <p:nvCxnSpPr>
          <p:cNvPr id="188" name="Google Shape;188;p17"/>
          <p:cNvCxnSpPr>
            <a:stCxn id="183" idx="3"/>
            <a:endCxn id="184" idx="1"/>
          </p:cNvCxnSpPr>
          <p:nvPr/>
        </p:nvCxnSpPr>
        <p:spPr>
          <a:xfrm>
            <a:off x="3402851" y="2723112"/>
            <a:ext cx="1338874" cy="536900"/>
          </a:xfrm>
          <a:prstGeom prst="straightConnector1">
            <a:avLst/>
          </a:prstGeom>
          <a:noFill/>
          <a:ln w="44450" cap="flat" cmpd="sng">
            <a:solidFill>
              <a:srgbClr val="4C9D96"/>
            </a:solidFill>
            <a:prstDash val="solid"/>
            <a:round/>
            <a:headEnd type="none" w="med" len="med"/>
            <a:tailEnd type="triangle" w="med" len="med"/>
          </a:ln>
        </p:spPr>
      </p:cxnSp>
      <p:cxnSp>
        <p:nvCxnSpPr>
          <p:cNvPr id="189" name="Google Shape;189;p17"/>
          <p:cNvCxnSpPr>
            <a:stCxn id="183" idx="3"/>
            <a:endCxn id="190" idx="1"/>
          </p:cNvCxnSpPr>
          <p:nvPr/>
        </p:nvCxnSpPr>
        <p:spPr>
          <a:xfrm>
            <a:off x="3402851" y="2723112"/>
            <a:ext cx="1331549" cy="1530994"/>
          </a:xfrm>
          <a:prstGeom prst="straightConnector1">
            <a:avLst/>
          </a:prstGeom>
          <a:noFill/>
          <a:ln w="44450" cap="flat" cmpd="sng">
            <a:solidFill>
              <a:srgbClr val="4C9D96"/>
            </a:solidFill>
            <a:prstDash val="solid"/>
            <a:round/>
            <a:headEnd type="none" w="med" len="med"/>
            <a:tailEnd type="triangle" w="med" len="med"/>
          </a:ln>
        </p:spPr>
      </p:cxnSp>
      <p:sp>
        <p:nvSpPr>
          <p:cNvPr id="191" name="Google Shape;191;p17"/>
          <p:cNvSpPr txBox="1"/>
          <p:nvPr/>
        </p:nvSpPr>
        <p:spPr>
          <a:xfrm>
            <a:off x="5018500" y="13693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CC0000"/>
                </a:solidFill>
              </a:rPr>
              <a:t>A</a:t>
            </a:r>
            <a:endParaRPr sz="1600" b="1">
              <a:solidFill>
                <a:srgbClr val="CC0000"/>
              </a:solidFill>
            </a:endParaRPr>
          </a:p>
        </p:txBody>
      </p:sp>
      <p:sp>
        <p:nvSpPr>
          <p:cNvPr id="192" name="Google Shape;192;p17"/>
          <p:cNvSpPr txBox="1"/>
          <p:nvPr/>
        </p:nvSpPr>
        <p:spPr>
          <a:xfrm>
            <a:off x="5018500" y="23558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6AA84F"/>
                </a:solidFill>
              </a:rPr>
              <a:t>B</a:t>
            </a:r>
            <a:endParaRPr sz="1600" b="1">
              <a:solidFill>
                <a:srgbClr val="6AA84F"/>
              </a:solidFill>
            </a:endParaRPr>
          </a:p>
        </p:txBody>
      </p:sp>
      <p:sp>
        <p:nvSpPr>
          <p:cNvPr id="193" name="Google Shape;193;p17"/>
          <p:cNvSpPr txBox="1"/>
          <p:nvPr/>
        </p:nvSpPr>
        <p:spPr>
          <a:xfrm>
            <a:off x="5018500" y="33423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A64D79"/>
                </a:solidFill>
              </a:rPr>
              <a:t>C</a:t>
            </a:r>
            <a:endParaRPr sz="1600" b="1">
              <a:solidFill>
                <a:srgbClr val="A64D79"/>
              </a:solidFill>
            </a:endParaRPr>
          </a:p>
        </p:txBody>
      </p:sp>
      <p:sp>
        <p:nvSpPr>
          <p:cNvPr id="194" name="Google Shape;194;p17"/>
          <p:cNvSpPr txBox="1"/>
          <p:nvPr/>
        </p:nvSpPr>
        <p:spPr>
          <a:xfrm>
            <a:off x="5018500" y="4354100"/>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E69138"/>
                </a:solidFill>
              </a:rPr>
              <a:t>D</a:t>
            </a:r>
            <a:endParaRPr sz="1600" b="1">
              <a:solidFill>
                <a:srgbClr val="E69138"/>
              </a:solidFill>
            </a:endParaRPr>
          </a:p>
        </p:txBody>
      </p:sp>
      <p:pic>
        <p:nvPicPr>
          <p:cNvPr id="195" name="Google Shape;195;p17"/>
          <p:cNvPicPr preferRelativeResize="0"/>
          <p:nvPr/>
        </p:nvPicPr>
        <p:blipFill>
          <a:blip r:embed="rId7">
            <a:alphaModFix/>
          </a:blip>
          <a:stretch>
            <a:fillRect/>
          </a:stretch>
        </p:blipFill>
        <p:spPr>
          <a:xfrm>
            <a:off x="4714113" y="4671000"/>
            <a:ext cx="548700" cy="548700"/>
          </a:xfrm>
          <a:prstGeom prst="rect">
            <a:avLst/>
          </a:prstGeom>
          <a:noFill/>
          <a:ln>
            <a:noFill/>
          </a:ln>
        </p:spPr>
      </p:pic>
      <p:pic>
        <p:nvPicPr>
          <p:cNvPr id="196" name="Google Shape;196;p17"/>
          <p:cNvPicPr preferRelativeResize="0"/>
          <p:nvPr/>
        </p:nvPicPr>
        <p:blipFill>
          <a:blip r:embed="rId8">
            <a:alphaModFix/>
          </a:blip>
          <a:stretch>
            <a:fillRect/>
          </a:stretch>
        </p:blipFill>
        <p:spPr>
          <a:xfrm>
            <a:off x="1164550" y="964025"/>
            <a:ext cx="705750" cy="715799"/>
          </a:xfrm>
          <a:prstGeom prst="rect">
            <a:avLst/>
          </a:prstGeom>
          <a:noFill/>
          <a:ln>
            <a:noFill/>
          </a:ln>
        </p:spPr>
      </p:pic>
      <p:pic>
        <p:nvPicPr>
          <p:cNvPr id="197" name="Google Shape;197;p17"/>
          <p:cNvPicPr preferRelativeResize="0"/>
          <p:nvPr/>
        </p:nvPicPr>
        <p:blipFill>
          <a:blip r:embed="rId9">
            <a:alphaModFix/>
          </a:blip>
          <a:stretch>
            <a:fillRect/>
          </a:stretch>
        </p:blipFill>
        <p:spPr>
          <a:xfrm>
            <a:off x="1630274" y="1300793"/>
            <a:ext cx="474589" cy="536999"/>
          </a:xfrm>
          <a:prstGeom prst="rect">
            <a:avLst/>
          </a:prstGeom>
          <a:noFill/>
          <a:ln>
            <a:noFill/>
          </a:ln>
        </p:spPr>
      </p:pic>
      <p:pic>
        <p:nvPicPr>
          <p:cNvPr id="198" name="Google Shape;198;p17"/>
          <p:cNvPicPr preferRelativeResize="0"/>
          <p:nvPr/>
        </p:nvPicPr>
        <p:blipFill>
          <a:blip r:embed="rId8">
            <a:alphaModFix/>
          </a:blip>
          <a:stretch>
            <a:fillRect/>
          </a:stretch>
        </p:blipFill>
        <p:spPr>
          <a:xfrm>
            <a:off x="224225" y="964013"/>
            <a:ext cx="705750" cy="715799"/>
          </a:xfrm>
          <a:prstGeom prst="rect">
            <a:avLst/>
          </a:prstGeom>
          <a:noFill/>
          <a:ln>
            <a:noFill/>
          </a:ln>
        </p:spPr>
      </p:pic>
      <p:pic>
        <p:nvPicPr>
          <p:cNvPr id="199" name="Google Shape;199;p17"/>
          <p:cNvPicPr preferRelativeResize="0"/>
          <p:nvPr/>
        </p:nvPicPr>
        <p:blipFill>
          <a:blip r:embed="rId9">
            <a:alphaModFix/>
          </a:blip>
          <a:stretch>
            <a:fillRect/>
          </a:stretch>
        </p:blipFill>
        <p:spPr>
          <a:xfrm>
            <a:off x="689949" y="1300781"/>
            <a:ext cx="474589" cy="536999"/>
          </a:xfrm>
          <a:prstGeom prst="rect">
            <a:avLst/>
          </a:prstGeom>
          <a:noFill/>
          <a:ln>
            <a:noFill/>
          </a:ln>
        </p:spPr>
      </p:pic>
      <p:pic>
        <p:nvPicPr>
          <p:cNvPr id="200" name="Google Shape;200;p17"/>
          <p:cNvPicPr preferRelativeResize="0"/>
          <p:nvPr/>
        </p:nvPicPr>
        <p:blipFill>
          <a:blip r:embed="rId8">
            <a:alphaModFix/>
          </a:blip>
          <a:stretch>
            <a:fillRect/>
          </a:stretch>
        </p:blipFill>
        <p:spPr>
          <a:xfrm>
            <a:off x="2104875" y="964025"/>
            <a:ext cx="705750" cy="715799"/>
          </a:xfrm>
          <a:prstGeom prst="rect">
            <a:avLst/>
          </a:prstGeom>
          <a:noFill/>
          <a:ln>
            <a:noFill/>
          </a:ln>
        </p:spPr>
      </p:pic>
      <p:pic>
        <p:nvPicPr>
          <p:cNvPr id="201" name="Google Shape;201;p17"/>
          <p:cNvPicPr preferRelativeResize="0"/>
          <p:nvPr/>
        </p:nvPicPr>
        <p:blipFill>
          <a:blip r:embed="rId9">
            <a:alphaModFix/>
          </a:blip>
          <a:stretch>
            <a:fillRect/>
          </a:stretch>
        </p:blipFill>
        <p:spPr>
          <a:xfrm>
            <a:off x="2570599" y="1300793"/>
            <a:ext cx="474589" cy="536999"/>
          </a:xfrm>
          <a:prstGeom prst="rect">
            <a:avLst/>
          </a:prstGeom>
          <a:noFill/>
          <a:ln>
            <a:noFill/>
          </a:ln>
        </p:spPr>
      </p:pic>
      <p:pic>
        <p:nvPicPr>
          <p:cNvPr id="202" name="Google Shape;202;p17"/>
          <p:cNvPicPr preferRelativeResize="0"/>
          <p:nvPr/>
        </p:nvPicPr>
        <p:blipFill>
          <a:blip r:embed="rId8">
            <a:alphaModFix/>
          </a:blip>
          <a:stretch>
            <a:fillRect/>
          </a:stretch>
        </p:blipFill>
        <p:spPr>
          <a:xfrm>
            <a:off x="3045200" y="964025"/>
            <a:ext cx="705750" cy="715799"/>
          </a:xfrm>
          <a:prstGeom prst="rect">
            <a:avLst/>
          </a:prstGeom>
          <a:noFill/>
          <a:ln>
            <a:noFill/>
          </a:ln>
        </p:spPr>
      </p:pic>
      <p:pic>
        <p:nvPicPr>
          <p:cNvPr id="203" name="Google Shape;203;p17"/>
          <p:cNvPicPr preferRelativeResize="0"/>
          <p:nvPr/>
        </p:nvPicPr>
        <p:blipFill>
          <a:blip r:embed="rId9">
            <a:alphaModFix/>
          </a:blip>
          <a:stretch>
            <a:fillRect/>
          </a:stretch>
        </p:blipFill>
        <p:spPr>
          <a:xfrm>
            <a:off x="3510924" y="1300793"/>
            <a:ext cx="474589" cy="536999"/>
          </a:xfrm>
          <a:prstGeom prst="rect">
            <a:avLst/>
          </a:prstGeom>
          <a:noFill/>
          <a:ln>
            <a:noFill/>
          </a:ln>
        </p:spPr>
      </p:pic>
      <p:sp>
        <p:nvSpPr>
          <p:cNvPr id="204" name="Google Shape;204;p17"/>
          <p:cNvSpPr txBox="1"/>
          <p:nvPr/>
        </p:nvSpPr>
        <p:spPr>
          <a:xfrm>
            <a:off x="71325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CC0000"/>
                </a:solidFill>
              </a:rPr>
              <a:t>A</a:t>
            </a:r>
            <a:endParaRPr sz="1600" b="1">
              <a:solidFill>
                <a:srgbClr val="CC0000"/>
              </a:solidFill>
            </a:endParaRPr>
          </a:p>
        </p:txBody>
      </p:sp>
      <p:sp>
        <p:nvSpPr>
          <p:cNvPr id="205" name="Google Shape;205;p17"/>
          <p:cNvSpPr txBox="1"/>
          <p:nvPr/>
        </p:nvSpPr>
        <p:spPr>
          <a:xfrm>
            <a:off x="169080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6AA84F"/>
                </a:solidFill>
              </a:rPr>
              <a:t>B</a:t>
            </a:r>
            <a:endParaRPr sz="1600" b="1">
              <a:solidFill>
                <a:srgbClr val="6AA84F"/>
              </a:solidFill>
            </a:endParaRPr>
          </a:p>
        </p:txBody>
      </p:sp>
      <p:sp>
        <p:nvSpPr>
          <p:cNvPr id="206" name="Google Shape;206;p17"/>
          <p:cNvSpPr txBox="1"/>
          <p:nvPr/>
        </p:nvSpPr>
        <p:spPr>
          <a:xfrm>
            <a:off x="260085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A64D79"/>
                </a:solidFill>
              </a:rPr>
              <a:t>C</a:t>
            </a:r>
            <a:endParaRPr sz="1600" b="1">
              <a:solidFill>
                <a:srgbClr val="A64D79"/>
              </a:solidFill>
            </a:endParaRPr>
          </a:p>
        </p:txBody>
      </p:sp>
      <p:sp>
        <p:nvSpPr>
          <p:cNvPr id="207" name="Google Shape;207;p17"/>
          <p:cNvSpPr txBox="1"/>
          <p:nvPr/>
        </p:nvSpPr>
        <p:spPr>
          <a:xfrm>
            <a:off x="3569000" y="964025"/>
            <a:ext cx="2376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E69138"/>
                </a:solidFill>
              </a:rPr>
              <a:t>D</a:t>
            </a:r>
            <a:endParaRPr sz="1600" b="1">
              <a:solidFill>
                <a:srgbClr val="E69138"/>
              </a:solidFill>
            </a:endParaRPr>
          </a:p>
        </p:txBody>
      </p:sp>
      <p:sp>
        <p:nvSpPr>
          <p:cNvPr id="208" name="Google Shape;208;p17"/>
          <p:cNvSpPr txBox="1"/>
          <p:nvPr/>
        </p:nvSpPr>
        <p:spPr>
          <a:xfrm>
            <a:off x="492200" y="541475"/>
            <a:ext cx="3153000" cy="3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Manual data annotation</a:t>
            </a:r>
            <a:endParaRPr sz="1600" b="1">
              <a:solidFill>
                <a:schemeClr val="dk2"/>
              </a:solidFill>
            </a:endParaRPr>
          </a:p>
        </p:txBody>
      </p:sp>
      <p:pic>
        <p:nvPicPr>
          <p:cNvPr id="187" name="Google Shape;187;p17"/>
          <p:cNvPicPr preferRelativeResize="0"/>
          <p:nvPr/>
        </p:nvPicPr>
        <p:blipFill>
          <a:blip r:embed="rId3">
            <a:alphaModFix/>
          </a:blip>
          <a:stretch>
            <a:fillRect/>
          </a:stretch>
        </p:blipFill>
        <p:spPr>
          <a:xfrm>
            <a:off x="4745736" y="1965960"/>
            <a:ext cx="548640" cy="603504"/>
          </a:xfrm>
          <a:prstGeom prst="rect">
            <a:avLst/>
          </a:prstGeom>
          <a:noFill/>
          <a:ln>
            <a:noFill/>
          </a:ln>
        </p:spPr>
      </p:pic>
      <p:pic>
        <p:nvPicPr>
          <p:cNvPr id="190" name="Google Shape;190;p17"/>
          <p:cNvPicPr preferRelativeResize="0"/>
          <p:nvPr/>
        </p:nvPicPr>
        <p:blipFill>
          <a:blip r:embed="rId3">
            <a:alphaModFix/>
          </a:blip>
          <a:stretch>
            <a:fillRect/>
          </a:stretch>
        </p:blipFill>
        <p:spPr>
          <a:xfrm>
            <a:off x="4734400" y="3952354"/>
            <a:ext cx="548640" cy="603504"/>
          </a:xfrm>
          <a:prstGeom prst="rect">
            <a:avLst/>
          </a:prstGeom>
          <a:noFill/>
          <a:ln>
            <a:noFill/>
          </a:ln>
        </p:spPr>
      </p:pic>
      <p:pic>
        <p:nvPicPr>
          <p:cNvPr id="212" name="Google Shape;212;p17"/>
          <p:cNvPicPr preferRelativeResize="0"/>
          <p:nvPr/>
        </p:nvPicPr>
        <p:blipFill>
          <a:blip r:embed="rId10">
            <a:alphaModFix/>
          </a:blip>
          <a:stretch>
            <a:fillRect/>
          </a:stretch>
        </p:blipFill>
        <p:spPr>
          <a:xfrm>
            <a:off x="7498300" y="1044762"/>
            <a:ext cx="1537425" cy="431103"/>
          </a:xfrm>
          <a:prstGeom prst="rect">
            <a:avLst/>
          </a:prstGeom>
          <a:noFill/>
          <a:ln>
            <a:noFill/>
          </a:ln>
        </p:spPr>
      </p:pic>
      <p:pic>
        <p:nvPicPr>
          <p:cNvPr id="213" name="Google Shape;213;p17"/>
          <p:cNvPicPr preferRelativeResize="0"/>
          <p:nvPr/>
        </p:nvPicPr>
        <p:blipFill>
          <a:blip r:embed="rId11">
            <a:alphaModFix/>
          </a:blip>
          <a:stretch>
            <a:fillRect/>
          </a:stretch>
        </p:blipFill>
        <p:spPr>
          <a:xfrm>
            <a:off x="7498300" y="2029138"/>
            <a:ext cx="1537425" cy="478785"/>
          </a:xfrm>
          <a:prstGeom prst="rect">
            <a:avLst/>
          </a:prstGeom>
          <a:noFill/>
          <a:ln>
            <a:noFill/>
          </a:ln>
        </p:spPr>
      </p:pic>
      <p:pic>
        <p:nvPicPr>
          <p:cNvPr id="214" name="Google Shape;214;p17"/>
          <p:cNvPicPr preferRelativeResize="0"/>
          <p:nvPr/>
        </p:nvPicPr>
        <p:blipFill>
          <a:blip r:embed="rId12">
            <a:alphaModFix/>
          </a:blip>
          <a:stretch>
            <a:fillRect/>
          </a:stretch>
        </p:blipFill>
        <p:spPr>
          <a:xfrm>
            <a:off x="7498307" y="2791432"/>
            <a:ext cx="1536192" cy="988923"/>
          </a:xfrm>
          <a:prstGeom prst="rect">
            <a:avLst/>
          </a:prstGeom>
          <a:noFill/>
          <a:ln>
            <a:noFill/>
          </a:ln>
        </p:spPr>
      </p:pic>
      <p:pic>
        <p:nvPicPr>
          <p:cNvPr id="215" name="Google Shape;215;p17"/>
          <p:cNvPicPr preferRelativeResize="0"/>
          <p:nvPr/>
        </p:nvPicPr>
        <p:blipFill>
          <a:blip r:embed="rId13">
            <a:alphaModFix/>
          </a:blip>
          <a:stretch>
            <a:fillRect/>
          </a:stretch>
        </p:blipFill>
        <p:spPr>
          <a:xfrm>
            <a:off x="7498298" y="3884452"/>
            <a:ext cx="1536192" cy="739292"/>
          </a:xfrm>
          <a:prstGeom prst="rect">
            <a:avLst/>
          </a:prstGeom>
          <a:noFill/>
          <a:ln>
            <a:noFill/>
          </a:ln>
        </p:spPr>
      </p:pic>
      <p:sp>
        <p:nvSpPr>
          <p:cNvPr id="216" name="Google Shape;216;p17"/>
          <p:cNvSpPr/>
          <p:nvPr/>
        </p:nvSpPr>
        <p:spPr>
          <a:xfrm>
            <a:off x="55150" y="4021800"/>
            <a:ext cx="4362900" cy="932400"/>
          </a:xfrm>
          <a:prstGeom prst="ellipse">
            <a:avLst/>
          </a:prstGeom>
          <a:noFill/>
          <a:ln w="76200"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txBox="1"/>
          <p:nvPr/>
        </p:nvSpPr>
        <p:spPr>
          <a:xfrm>
            <a:off x="192250" y="4197096"/>
            <a:ext cx="4062900" cy="54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Pb:</a:t>
            </a:r>
            <a:r>
              <a:rPr lang="en" sz="1600">
                <a:solidFill>
                  <a:schemeClr val="dk2"/>
                </a:solidFill>
              </a:rPr>
              <a:t> Systems are </a:t>
            </a:r>
            <a:r>
              <a:rPr lang="en" sz="1600" b="1">
                <a:solidFill>
                  <a:schemeClr val="dk2"/>
                </a:solidFill>
              </a:rPr>
              <a:t>problem-specific</a:t>
            </a:r>
            <a:r>
              <a:rPr lang="en" sz="1600">
                <a:solidFill>
                  <a:schemeClr val="dk2"/>
                </a:solidFill>
              </a:rPr>
              <a:t> and require </a:t>
            </a:r>
            <a:r>
              <a:rPr lang="en" sz="1600" b="1">
                <a:solidFill>
                  <a:schemeClr val="dk2"/>
                </a:solidFill>
              </a:rPr>
              <a:t>dedicated annotations</a:t>
            </a:r>
            <a:endParaRPr sz="1600" b="1">
              <a:solidFill>
                <a:schemeClr val="dk2"/>
              </a:solidFill>
            </a:endParaRPr>
          </a:p>
        </p:txBody>
      </p:sp>
      <p:sp>
        <p:nvSpPr>
          <p:cNvPr id="218" name="Google Shape;218;p17"/>
          <p:cNvSpPr/>
          <p:nvPr/>
        </p:nvSpPr>
        <p:spPr>
          <a:xfrm>
            <a:off x="4714125" y="916625"/>
            <a:ext cx="603600" cy="3908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7"/>
          <p:cNvSpPr/>
          <p:nvPr/>
        </p:nvSpPr>
        <p:spPr>
          <a:xfrm>
            <a:off x="183275" y="932688"/>
            <a:ext cx="3838500" cy="932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0" name="Google Shape;220;p17"/>
          <p:cNvCxnSpPr/>
          <p:nvPr/>
        </p:nvCxnSpPr>
        <p:spPr>
          <a:xfrm>
            <a:off x="1472250" y="2724450"/>
            <a:ext cx="748200" cy="600"/>
          </a:xfrm>
          <a:prstGeom prst="curvedConnector3">
            <a:avLst>
              <a:gd name="adj1" fmla="val 50000"/>
            </a:avLst>
          </a:prstGeom>
          <a:noFill/>
          <a:ln w="44450" cap="flat" cmpd="sng">
            <a:solidFill>
              <a:srgbClr val="4C9D96"/>
            </a:solidFill>
            <a:prstDash val="solid"/>
            <a:round/>
            <a:headEnd type="none" w="med" len="med"/>
            <a:tailEnd type="triangle" w="med" len="me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6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Segmentation method</a:t>
            </a:r>
            <a:endParaRPr/>
          </a:p>
        </p:txBody>
      </p:sp>
      <p:sp>
        <p:nvSpPr>
          <p:cNvPr id="1031" name="Google Shape;1031;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1032" name="Google Shape;1032;p63"/>
          <p:cNvSpPr txBox="1">
            <a:spLocks noGrp="1"/>
          </p:cNvSpPr>
          <p:nvPr>
            <p:ph type="body" idx="1"/>
          </p:nvPr>
        </p:nvSpPr>
        <p:spPr>
          <a:xfrm>
            <a:off x="311700" y="671550"/>
            <a:ext cx="8520600" cy="41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Network </a:t>
            </a:r>
            <a:r>
              <a:rPr lang="en"/>
              <a:t>= U-Net with ResNet-18 backbone</a:t>
            </a:r>
            <a:endParaRPr/>
          </a:p>
          <a:p>
            <a:pPr marL="0" lvl="0" indent="0" algn="ctr"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1300"/>
          </a:p>
          <a:p>
            <a:pPr marL="0" lvl="0" indent="0" algn="l" rtl="0">
              <a:spcBef>
                <a:spcPts val="1600"/>
              </a:spcBef>
              <a:spcAft>
                <a:spcPts val="0"/>
              </a:spcAft>
              <a:buNone/>
            </a:pPr>
            <a:endParaRPr/>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ctr" rtl="0">
              <a:spcBef>
                <a:spcPts val="1600"/>
              </a:spcBef>
              <a:spcAft>
                <a:spcPts val="0"/>
              </a:spcAft>
              <a:buNone/>
            </a:pPr>
            <a:r>
              <a:rPr lang="en" sz="1500" i="1"/>
              <a:t>* indicates max-pooling replacement with conv3x3</a:t>
            </a:r>
            <a:endParaRPr sz="1500" i="1"/>
          </a:p>
          <a:p>
            <a:pPr marL="0" lvl="0" indent="0" algn="ctr" rtl="0">
              <a:spcBef>
                <a:spcPts val="1600"/>
              </a:spcBef>
              <a:spcAft>
                <a:spcPts val="1600"/>
              </a:spcAft>
              <a:buClr>
                <a:schemeClr val="dk1"/>
              </a:buClr>
              <a:buSzPts val="1100"/>
              <a:buFont typeface="Arial"/>
              <a:buNone/>
            </a:pPr>
            <a:endParaRPr/>
          </a:p>
        </p:txBody>
      </p:sp>
      <p:pic>
        <p:nvPicPr>
          <p:cNvPr id="1033" name="Google Shape;1033;p63"/>
          <p:cNvPicPr preferRelativeResize="0"/>
          <p:nvPr/>
        </p:nvPicPr>
        <p:blipFill>
          <a:blip r:embed="rId3">
            <a:alphaModFix/>
          </a:blip>
          <a:stretch>
            <a:fillRect/>
          </a:stretch>
        </p:blipFill>
        <p:spPr>
          <a:xfrm>
            <a:off x="1105551" y="1103448"/>
            <a:ext cx="6932874" cy="29365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6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Segmentation method</a:t>
            </a:r>
            <a:endParaRPr/>
          </a:p>
        </p:txBody>
      </p:sp>
      <p:sp>
        <p:nvSpPr>
          <p:cNvPr id="1039" name="Google Shape;1039;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1040" name="Google Shape;1040;p64"/>
          <p:cNvSpPr txBox="1">
            <a:spLocks noGrp="1"/>
          </p:cNvSpPr>
          <p:nvPr>
            <p:ph type="body" idx="1"/>
          </p:nvPr>
        </p:nvSpPr>
        <p:spPr>
          <a:xfrm>
            <a:off x="311700" y="671550"/>
            <a:ext cx="8520600" cy="41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Network </a:t>
            </a:r>
            <a:r>
              <a:rPr lang="en"/>
              <a:t>= U-Net with ResNet-18 backbone </a:t>
            </a:r>
            <a:endParaRPr/>
          </a:p>
          <a:p>
            <a:pPr marL="0" lvl="0" indent="0" algn="ctr"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1300"/>
          </a:p>
          <a:p>
            <a:pPr marL="0" lvl="0" indent="0" algn="l" rtl="0">
              <a:spcBef>
                <a:spcPts val="1600"/>
              </a:spcBef>
              <a:spcAft>
                <a:spcPts val="0"/>
              </a:spcAft>
              <a:buNone/>
            </a:pPr>
            <a:endParaRPr/>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ctr" rtl="0">
              <a:spcBef>
                <a:spcPts val="1600"/>
              </a:spcBef>
              <a:spcAft>
                <a:spcPts val="0"/>
              </a:spcAft>
              <a:buNone/>
            </a:pPr>
            <a:r>
              <a:rPr lang="en" sz="1500" i="1"/>
              <a:t>* indicates max-pooling replacement with conv3x3</a:t>
            </a:r>
            <a:endParaRPr sz="1500" i="1"/>
          </a:p>
          <a:p>
            <a:pPr marL="0" lvl="0" indent="0" algn="ctr" rtl="0">
              <a:spcBef>
                <a:spcPts val="1600"/>
              </a:spcBef>
              <a:spcAft>
                <a:spcPts val="1600"/>
              </a:spcAft>
              <a:buClr>
                <a:schemeClr val="dk1"/>
              </a:buClr>
              <a:buSzPts val="1100"/>
              <a:buFont typeface="Arial"/>
              <a:buNone/>
            </a:pPr>
            <a:endParaRPr/>
          </a:p>
        </p:txBody>
      </p:sp>
      <p:pic>
        <p:nvPicPr>
          <p:cNvPr id="1041" name="Google Shape;1041;p64"/>
          <p:cNvPicPr preferRelativeResize="0"/>
          <p:nvPr/>
        </p:nvPicPr>
        <p:blipFill>
          <a:blip r:embed="rId3">
            <a:alphaModFix/>
          </a:blip>
          <a:stretch>
            <a:fillRect/>
          </a:stretch>
        </p:blipFill>
        <p:spPr>
          <a:xfrm>
            <a:off x="1105551" y="1103448"/>
            <a:ext cx="6932874" cy="2936599"/>
          </a:xfrm>
          <a:prstGeom prst="rect">
            <a:avLst/>
          </a:prstGeom>
          <a:noFill/>
          <a:ln>
            <a:noFill/>
          </a:ln>
        </p:spPr>
      </p:pic>
      <p:sp>
        <p:nvSpPr>
          <p:cNvPr id="1042" name="Google Shape;1042;p64"/>
          <p:cNvSpPr/>
          <p:nvPr/>
        </p:nvSpPr>
        <p:spPr>
          <a:xfrm>
            <a:off x="6833025" y="3765750"/>
            <a:ext cx="1205400" cy="132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4"/>
          <p:cNvSpPr/>
          <p:nvPr/>
        </p:nvSpPr>
        <p:spPr>
          <a:xfrm>
            <a:off x="1830375" y="3038375"/>
            <a:ext cx="720300" cy="254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65"/>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Segmentation method</a:t>
            </a:r>
            <a:endParaRPr/>
          </a:p>
        </p:txBody>
      </p:sp>
      <p:sp>
        <p:nvSpPr>
          <p:cNvPr id="1049" name="Google Shape;1049;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1050" name="Google Shape;1050;p65"/>
          <p:cNvSpPr txBox="1">
            <a:spLocks noGrp="1"/>
          </p:cNvSpPr>
          <p:nvPr>
            <p:ph type="body" idx="1"/>
          </p:nvPr>
        </p:nvSpPr>
        <p:spPr>
          <a:xfrm>
            <a:off x="311700" y="671550"/>
            <a:ext cx="8520600" cy="41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Network </a:t>
            </a:r>
            <a:r>
              <a:rPr lang="en"/>
              <a:t>= U-Net with ResNet-18 backbone</a:t>
            </a:r>
            <a:endParaRPr/>
          </a:p>
          <a:p>
            <a:pPr marL="0" lvl="0" indent="0" algn="ctr"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1300"/>
          </a:p>
          <a:p>
            <a:pPr marL="0" lvl="0" indent="0" algn="l" rtl="0">
              <a:spcBef>
                <a:spcPts val="1600"/>
              </a:spcBef>
              <a:spcAft>
                <a:spcPts val="0"/>
              </a:spcAft>
              <a:buNone/>
            </a:pPr>
            <a:endParaRPr/>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l" rtl="0">
              <a:spcBef>
                <a:spcPts val="1600"/>
              </a:spcBef>
              <a:spcAft>
                <a:spcPts val="0"/>
              </a:spcAft>
              <a:buNone/>
            </a:pPr>
            <a:endParaRPr sz="300"/>
          </a:p>
          <a:p>
            <a:pPr marL="0" lvl="0" indent="0" algn="ctr" rtl="0">
              <a:spcBef>
                <a:spcPts val="1600"/>
              </a:spcBef>
              <a:spcAft>
                <a:spcPts val="0"/>
              </a:spcAft>
              <a:buNone/>
            </a:pPr>
            <a:r>
              <a:rPr lang="en" sz="1500" i="1"/>
              <a:t>* indicates max-pooling replacement with conv3x3</a:t>
            </a:r>
            <a:endParaRPr sz="1500" i="1"/>
          </a:p>
          <a:p>
            <a:pPr marL="0" lvl="0" indent="0" algn="ctr" rtl="0">
              <a:spcBef>
                <a:spcPts val="1600"/>
              </a:spcBef>
              <a:spcAft>
                <a:spcPts val="1600"/>
              </a:spcAft>
              <a:buClr>
                <a:schemeClr val="dk1"/>
              </a:buClr>
              <a:buSzPts val="1100"/>
              <a:buFont typeface="Arial"/>
              <a:buNone/>
            </a:pPr>
            <a:r>
              <a:rPr lang="en" b="1"/>
              <a:t>Generic post-processing</a:t>
            </a:r>
            <a:r>
              <a:rPr lang="en"/>
              <a:t> = remove small regions using area threshold</a:t>
            </a:r>
            <a:endParaRPr/>
          </a:p>
        </p:txBody>
      </p:sp>
      <p:pic>
        <p:nvPicPr>
          <p:cNvPr id="1051" name="Google Shape;1051;p65"/>
          <p:cNvPicPr preferRelativeResize="0"/>
          <p:nvPr/>
        </p:nvPicPr>
        <p:blipFill>
          <a:blip r:embed="rId3">
            <a:alphaModFix/>
          </a:blip>
          <a:stretch>
            <a:fillRect/>
          </a:stretch>
        </p:blipFill>
        <p:spPr>
          <a:xfrm>
            <a:off x="1105551" y="1103448"/>
            <a:ext cx="6932874" cy="29365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6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Evaluations</a:t>
            </a:r>
            <a:endParaRPr/>
          </a:p>
        </p:txBody>
      </p:sp>
      <p:sp>
        <p:nvSpPr>
          <p:cNvPr id="1057" name="Google Shape;1057;p66"/>
          <p:cNvSpPr txBox="1">
            <a:spLocks noGrp="1"/>
          </p:cNvSpPr>
          <p:nvPr>
            <p:ph type="body" idx="1"/>
          </p:nvPr>
        </p:nvSpPr>
        <p:spPr>
          <a:xfrm>
            <a:off x="311700" y="800050"/>
            <a:ext cx="88656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t>Tasks</a:t>
            </a:r>
            <a:endParaRPr b="1" dirty="0"/>
          </a:p>
          <a:p>
            <a:pPr marL="457200" lvl="0" indent="-342900" algn="l" rtl="0">
              <a:lnSpc>
                <a:spcPct val="100000"/>
              </a:lnSpc>
              <a:spcBef>
                <a:spcPts val="1000"/>
              </a:spcBef>
              <a:spcAft>
                <a:spcPts val="0"/>
              </a:spcAft>
              <a:buSzPts val="1800"/>
              <a:buChar char="-"/>
            </a:pPr>
            <a:r>
              <a:rPr lang="en" b="1" dirty="0"/>
              <a:t>Baseline detection: </a:t>
            </a:r>
            <a:endParaRPr b="1" dirty="0"/>
          </a:p>
          <a:p>
            <a:pPr marL="457200" lvl="0" indent="0" algn="l" rtl="0">
              <a:lnSpc>
                <a:spcPct val="100000"/>
              </a:lnSpc>
              <a:spcBef>
                <a:spcPts val="1000"/>
              </a:spcBef>
              <a:spcAft>
                <a:spcPts val="2000"/>
              </a:spcAft>
              <a:buNone/>
            </a:pPr>
            <a:r>
              <a:rPr lang="en" i="1" dirty="0"/>
              <a:t>⇒ cBaD2017</a:t>
            </a:r>
            <a:r>
              <a:rPr lang="en" dirty="0"/>
              <a:t> &amp; </a:t>
            </a:r>
            <a:r>
              <a:rPr lang="en" i="1" dirty="0"/>
              <a:t>cBaD2019</a:t>
            </a:r>
            <a:r>
              <a:rPr lang="en" dirty="0"/>
              <a:t> datasets</a:t>
            </a:r>
            <a:endParaRPr dirty="0"/>
          </a:p>
          <a:p>
            <a:pPr marL="457200" lvl="0" indent="-342900" algn="l" rtl="0">
              <a:lnSpc>
                <a:spcPct val="100000"/>
              </a:lnSpc>
              <a:spcBef>
                <a:spcPts val="1000"/>
              </a:spcBef>
              <a:spcAft>
                <a:spcPts val="0"/>
              </a:spcAft>
              <a:buSzPts val="1800"/>
              <a:buChar char="-"/>
            </a:pPr>
            <a:r>
              <a:rPr lang="en" b="1" dirty="0"/>
              <a:t>Illustration segmentation: </a:t>
            </a:r>
            <a:endParaRPr b="1" dirty="0"/>
          </a:p>
          <a:p>
            <a:pPr marL="457200" lvl="0" indent="0" algn="l" rtl="0">
              <a:lnSpc>
                <a:spcPct val="100000"/>
              </a:lnSpc>
              <a:spcBef>
                <a:spcPts val="1000"/>
              </a:spcBef>
              <a:spcAft>
                <a:spcPts val="1000"/>
              </a:spcAft>
              <a:buNone/>
            </a:pPr>
            <a:r>
              <a:rPr lang="en" i="1" dirty="0"/>
              <a:t>⇒ </a:t>
            </a:r>
            <a:r>
              <a:rPr lang="en" i="1" dirty="0" err="1"/>
              <a:t>Mandragore</a:t>
            </a:r>
            <a:r>
              <a:rPr lang="en" i="1" dirty="0"/>
              <a:t>, RASM2019 &amp; </a:t>
            </a:r>
            <a:r>
              <a:rPr lang="en" i="1" dirty="0" err="1"/>
              <a:t>IlluHisDoc</a:t>
            </a:r>
            <a:r>
              <a:rPr lang="en" i="1" dirty="0"/>
              <a:t> (new)</a:t>
            </a:r>
            <a:r>
              <a:rPr lang="en" b="1" i="1" dirty="0"/>
              <a:t> </a:t>
            </a:r>
            <a:r>
              <a:rPr lang="en" i="1" dirty="0"/>
              <a:t>with </a:t>
            </a:r>
            <a:r>
              <a:rPr lang="en" i="1" dirty="0" err="1"/>
              <a:t>IoU</a:t>
            </a:r>
            <a:endParaRPr b="1" dirty="0"/>
          </a:p>
        </p:txBody>
      </p:sp>
      <p:sp>
        <p:nvSpPr>
          <p:cNvPr id="1058" name="Google Shape;105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pic>
        <p:nvPicPr>
          <p:cNvPr id="1059" name="Google Shape;1059;p66"/>
          <p:cNvPicPr preferRelativeResize="0"/>
          <p:nvPr/>
        </p:nvPicPr>
        <p:blipFill>
          <a:blip r:embed="rId3">
            <a:alphaModFix/>
          </a:blip>
          <a:stretch>
            <a:fillRect/>
          </a:stretch>
        </p:blipFill>
        <p:spPr>
          <a:xfrm>
            <a:off x="7129250" y="97900"/>
            <a:ext cx="1826650" cy="2794525"/>
          </a:xfrm>
          <a:prstGeom prst="rect">
            <a:avLst/>
          </a:prstGeom>
          <a:noFill/>
          <a:ln>
            <a:noFill/>
          </a:ln>
        </p:spPr>
      </p:pic>
      <p:pic>
        <p:nvPicPr>
          <p:cNvPr id="1060" name="Google Shape;1060;p66"/>
          <p:cNvPicPr preferRelativeResize="0"/>
          <p:nvPr/>
        </p:nvPicPr>
        <p:blipFill>
          <a:blip r:embed="rId4">
            <a:alphaModFix/>
          </a:blip>
          <a:stretch>
            <a:fillRect/>
          </a:stretch>
        </p:blipFill>
        <p:spPr>
          <a:xfrm>
            <a:off x="2274299" y="3224656"/>
            <a:ext cx="2140942" cy="1690095"/>
          </a:xfrm>
          <a:prstGeom prst="rect">
            <a:avLst/>
          </a:prstGeom>
          <a:noFill/>
          <a:ln>
            <a:noFill/>
          </a:ln>
        </p:spPr>
      </p:pic>
      <p:pic>
        <p:nvPicPr>
          <p:cNvPr id="1061" name="Google Shape;1061;p66"/>
          <p:cNvPicPr preferRelativeResize="0"/>
          <p:nvPr/>
        </p:nvPicPr>
        <p:blipFill>
          <a:blip r:embed="rId5">
            <a:alphaModFix/>
          </a:blip>
          <a:stretch>
            <a:fillRect/>
          </a:stretch>
        </p:blipFill>
        <p:spPr>
          <a:xfrm>
            <a:off x="4628695" y="3195150"/>
            <a:ext cx="1070038" cy="1690090"/>
          </a:xfrm>
          <a:prstGeom prst="rect">
            <a:avLst/>
          </a:prstGeom>
          <a:noFill/>
          <a:ln>
            <a:noFill/>
          </a:ln>
        </p:spPr>
      </p:pic>
      <p:pic>
        <p:nvPicPr>
          <p:cNvPr id="1062" name="Google Shape;1062;p66"/>
          <p:cNvPicPr preferRelativeResize="0"/>
          <p:nvPr/>
        </p:nvPicPr>
        <p:blipFill>
          <a:blip r:embed="rId6">
            <a:alphaModFix/>
          </a:blip>
          <a:stretch>
            <a:fillRect/>
          </a:stretch>
        </p:blipFill>
        <p:spPr>
          <a:xfrm>
            <a:off x="5912194" y="3195156"/>
            <a:ext cx="957504" cy="169009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67"/>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IlluHisDoc dataset</a:t>
            </a:r>
            <a:endParaRPr/>
          </a:p>
        </p:txBody>
      </p:sp>
      <p:sp>
        <p:nvSpPr>
          <p:cNvPr id="1068" name="Google Shape;1068;p67"/>
          <p:cNvSpPr txBox="1">
            <a:spLocks noGrp="1"/>
          </p:cNvSpPr>
          <p:nvPr>
            <p:ph type="body" idx="1"/>
          </p:nvPr>
        </p:nvSpPr>
        <p:spPr>
          <a:xfrm>
            <a:off x="311700" y="539011"/>
            <a:ext cx="8865600" cy="511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000"/>
              </a:spcAft>
              <a:buNone/>
            </a:pPr>
            <a:r>
              <a:rPr lang="en" b="1" dirty="0" err="1"/>
              <a:t>IlluHisDoc</a:t>
            </a:r>
            <a:r>
              <a:rPr lang="en" b="1" dirty="0"/>
              <a:t> = </a:t>
            </a:r>
            <a:r>
              <a:rPr lang="en" dirty="0"/>
              <a:t>new dataset (400 </a:t>
            </a:r>
            <a:r>
              <a:rPr lang="en" dirty="0" err="1"/>
              <a:t>imgs</a:t>
            </a:r>
            <a:r>
              <a:rPr lang="en" dirty="0"/>
              <a:t>) for illustration segmentation</a:t>
            </a:r>
            <a:endParaRPr dirty="0"/>
          </a:p>
        </p:txBody>
      </p:sp>
      <p:sp>
        <p:nvSpPr>
          <p:cNvPr id="1069" name="Google Shape;1069;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pic>
        <p:nvPicPr>
          <p:cNvPr id="1070" name="Google Shape;1070;p67"/>
          <p:cNvPicPr preferRelativeResize="0"/>
          <p:nvPr/>
        </p:nvPicPr>
        <p:blipFill>
          <a:blip r:embed="rId3">
            <a:alphaModFix/>
          </a:blip>
          <a:stretch>
            <a:fillRect/>
          </a:stretch>
        </p:blipFill>
        <p:spPr>
          <a:xfrm>
            <a:off x="444210" y="1589580"/>
            <a:ext cx="788857" cy="1437948"/>
          </a:xfrm>
          <a:prstGeom prst="rect">
            <a:avLst/>
          </a:prstGeom>
          <a:noFill/>
          <a:ln>
            <a:noFill/>
          </a:ln>
        </p:spPr>
      </p:pic>
      <p:pic>
        <p:nvPicPr>
          <p:cNvPr id="1071" name="Google Shape;1071;p67"/>
          <p:cNvPicPr preferRelativeResize="0"/>
          <p:nvPr/>
        </p:nvPicPr>
        <p:blipFill>
          <a:blip r:embed="rId4">
            <a:alphaModFix/>
          </a:blip>
          <a:stretch>
            <a:fillRect/>
          </a:stretch>
        </p:blipFill>
        <p:spPr>
          <a:xfrm>
            <a:off x="7862449" y="3145628"/>
            <a:ext cx="943668" cy="1437950"/>
          </a:xfrm>
          <a:prstGeom prst="rect">
            <a:avLst/>
          </a:prstGeom>
          <a:noFill/>
          <a:ln>
            <a:noFill/>
          </a:ln>
        </p:spPr>
      </p:pic>
      <p:pic>
        <p:nvPicPr>
          <p:cNvPr id="1072" name="Google Shape;1072;p67"/>
          <p:cNvPicPr preferRelativeResize="0"/>
          <p:nvPr/>
        </p:nvPicPr>
        <p:blipFill>
          <a:blip r:embed="rId5">
            <a:alphaModFix/>
          </a:blip>
          <a:stretch>
            <a:fillRect/>
          </a:stretch>
        </p:blipFill>
        <p:spPr>
          <a:xfrm>
            <a:off x="6887304" y="3145628"/>
            <a:ext cx="880826" cy="1437950"/>
          </a:xfrm>
          <a:prstGeom prst="rect">
            <a:avLst/>
          </a:prstGeom>
          <a:noFill/>
          <a:ln>
            <a:noFill/>
          </a:ln>
        </p:spPr>
      </p:pic>
      <p:pic>
        <p:nvPicPr>
          <p:cNvPr id="1073" name="Google Shape;1073;p67"/>
          <p:cNvPicPr preferRelativeResize="0"/>
          <p:nvPr/>
        </p:nvPicPr>
        <p:blipFill>
          <a:blip r:embed="rId6">
            <a:alphaModFix/>
          </a:blip>
          <a:stretch>
            <a:fillRect/>
          </a:stretch>
        </p:blipFill>
        <p:spPr>
          <a:xfrm>
            <a:off x="4822950" y="3145628"/>
            <a:ext cx="916925" cy="1437950"/>
          </a:xfrm>
          <a:prstGeom prst="rect">
            <a:avLst/>
          </a:prstGeom>
          <a:noFill/>
          <a:ln>
            <a:noFill/>
          </a:ln>
        </p:spPr>
      </p:pic>
      <p:pic>
        <p:nvPicPr>
          <p:cNvPr id="1074" name="Google Shape;1074;p67"/>
          <p:cNvPicPr preferRelativeResize="0"/>
          <p:nvPr/>
        </p:nvPicPr>
        <p:blipFill>
          <a:blip r:embed="rId7">
            <a:alphaModFix/>
          </a:blip>
          <a:stretch>
            <a:fillRect/>
          </a:stretch>
        </p:blipFill>
        <p:spPr>
          <a:xfrm>
            <a:off x="4822931" y="1589579"/>
            <a:ext cx="1918828" cy="1437951"/>
          </a:xfrm>
          <a:prstGeom prst="rect">
            <a:avLst/>
          </a:prstGeom>
          <a:noFill/>
          <a:ln>
            <a:noFill/>
          </a:ln>
        </p:spPr>
      </p:pic>
      <p:pic>
        <p:nvPicPr>
          <p:cNvPr id="1075" name="Google Shape;1075;p67"/>
          <p:cNvPicPr preferRelativeResize="0"/>
          <p:nvPr/>
        </p:nvPicPr>
        <p:blipFill>
          <a:blip r:embed="rId8">
            <a:alphaModFix/>
          </a:blip>
          <a:stretch>
            <a:fillRect/>
          </a:stretch>
        </p:blipFill>
        <p:spPr>
          <a:xfrm>
            <a:off x="6887305" y="1589579"/>
            <a:ext cx="1918827" cy="1437952"/>
          </a:xfrm>
          <a:prstGeom prst="rect">
            <a:avLst/>
          </a:prstGeom>
          <a:noFill/>
          <a:ln>
            <a:noFill/>
          </a:ln>
        </p:spPr>
      </p:pic>
      <p:pic>
        <p:nvPicPr>
          <p:cNvPr id="1076" name="Google Shape;1076;p67"/>
          <p:cNvPicPr preferRelativeResize="0"/>
          <p:nvPr/>
        </p:nvPicPr>
        <p:blipFill>
          <a:blip r:embed="rId9">
            <a:alphaModFix/>
          </a:blip>
          <a:stretch>
            <a:fillRect/>
          </a:stretch>
        </p:blipFill>
        <p:spPr>
          <a:xfrm>
            <a:off x="444200" y="3145626"/>
            <a:ext cx="1869493" cy="1437946"/>
          </a:xfrm>
          <a:prstGeom prst="rect">
            <a:avLst/>
          </a:prstGeom>
          <a:noFill/>
          <a:ln>
            <a:noFill/>
          </a:ln>
        </p:spPr>
      </p:pic>
      <p:pic>
        <p:nvPicPr>
          <p:cNvPr id="1077" name="Google Shape;1077;p67"/>
          <p:cNvPicPr preferRelativeResize="0"/>
          <p:nvPr/>
        </p:nvPicPr>
        <p:blipFill>
          <a:blip r:embed="rId10">
            <a:alphaModFix/>
          </a:blip>
          <a:stretch>
            <a:fillRect/>
          </a:stretch>
        </p:blipFill>
        <p:spPr>
          <a:xfrm>
            <a:off x="2455480" y="3145626"/>
            <a:ext cx="1869493" cy="1437949"/>
          </a:xfrm>
          <a:prstGeom prst="rect">
            <a:avLst/>
          </a:prstGeom>
          <a:noFill/>
          <a:ln>
            <a:noFill/>
          </a:ln>
        </p:spPr>
      </p:pic>
      <p:pic>
        <p:nvPicPr>
          <p:cNvPr id="1078" name="Google Shape;1078;p67"/>
          <p:cNvPicPr preferRelativeResize="0"/>
          <p:nvPr/>
        </p:nvPicPr>
        <p:blipFill>
          <a:blip r:embed="rId11">
            <a:alphaModFix/>
          </a:blip>
          <a:stretch>
            <a:fillRect/>
          </a:stretch>
        </p:blipFill>
        <p:spPr>
          <a:xfrm>
            <a:off x="1290342" y="1589580"/>
            <a:ext cx="1033822" cy="1437948"/>
          </a:xfrm>
          <a:prstGeom prst="rect">
            <a:avLst/>
          </a:prstGeom>
          <a:noFill/>
          <a:ln>
            <a:noFill/>
          </a:ln>
        </p:spPr>
      </p:pic>
      <p:pic>
        <p:nvPicPr>
          <p:cNvPr id="1079" name="Google Shape;1079;p67"/>
          <p:cNvPicPr preferRelativeResize="0"/>
          <p:nvPr/>
        </p:nvPicPr>
        <p:blipFill>
          <a:blip r:embed="rId12">
            <a:alphaModFix/>
          </a:blip>
          <a:stretch>
            <a:fillRect/>
          </a:stretch>
        </p:blipFill>
        <p:spPr>
          <a:xfrm>
            <a:off x="2455479" y="1589575"/>
            <a:ext cx="959025" cy="1437947"/>
          </a:xfrm>
          <a:prstGeom prst="rect">
            <a:avLst/>
          </a:prstGeom>
          <a:noFill/>
          <a:ln>
            <a:noFill/>
          </a:ln>
        </p:spPr>
      </p:pic>
      <p:pic>
        <p:nvPicPr>
          <p:cNvPr id="1080" name="Google Shape;1080;p67"/>
          <p:cNvPicPr preferRelativeResize="0"/>
          <p:nvPr/>
        </p:nvPicPr>
        <p:blipFill>
          <a:blip r:embed="rId13">
            <a:alphaModFix/>
          </a:blip>
          <a:stretch>
            <a:fillRect/>
          </a:stretch>
        </p:blipFill>
        <p:spPr>
          <a:xfrm>
            <a:off x="3466808" y="1589580"/>
            <a:ext cx="858167" cy="1437948"/>
          </a:xfrm>
          <a:prstGeom prst="rect">
            <a:avLst/>
          </a:prstGeom>
          <a:noFill/>
          <a:ln>
            <a:noFill/>
          </a:ln>
        </p:spPr>
      </p:pic>
      <p:pic>
        <p:nvPicPr>
          <p:cNvPr id="1081" name="Google Shape;1081;p67"/>
          <p:cNvPicPr preferRelativeResize="0"/>
          <p:nvPr/>
        </p:nvPicPr>
        <p:blipFill>
          <a:blip r:embed="rId14">
            <a:alphaModFix/>
          </a:blip>
          <a:stretch>
            <a:fillRect/>
          </a:stretch>
        </p:blipFill>
        <p:spPr>
          <a:xfrm>
            <a:off x="5820513" y="3145628"/>
            <a:ext cx="932001" cy="1437950"/>
          </a:xfrm>
          <a:prstGeom prst="rect">
            <a:avLst/>
          </a:prstGeom>
          <a:noFill/>
          <a:ln>
            <a:noFill/>
          </a:ln>
        </p:spPr>
      </p:pic>
      <p:sp>
        <p:nvSpPr>
          <p:cNvPr id="1082" name="Google Shape;1082;p67"/>
          <p:cNvSpPr txBox="1"/>
          <p:nvPr/>
        </p:nvSpPr>
        <p:spPr>
          <a:xfrm>
            <a:off x="502112" y="1225675"/>
            <a:ext cx="39621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Printed documents (P)</a:t>
            </a:r>
            <a:endParaRPr>
              <a:solidFill>
                <a:schemeClr val="dk2"/>
              </a:solidFill>
            </a:endParaRPr>
          </a:p>
        </p:txBody>
      </p:sp>
      <p:sp>
        <p:nvSpPr>
          <p:cNvPr id="1083" name="Google Shape;1083;p67"/>
          <p:cNvSpPr txBox="1"/>
          <p:nvPr/>
        </p:nvSpPr>
        <p:spPr>
          <a:xfrm>
            <a:off x="4822962" y="1192400"/>
            <a:ext cx="39621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Illuminated manuscripts (MSI)</a:t>
            </a:r>
            <a:endParaRPr>
              <a:solidFill>
                <a:schemeClr val="dk2"/>
              </a:solidFill>
            </a:endParaRPr>
          </a:p>
        </p:txBody>
      </p:sp>
      <p:sp>
        <p:nvSpPr>
          <p:cNvPr id="1084" name="Google Shape;1084;p67"/>
          <p:cNvSpPr txBox="1"/>
          <p:nvPr/>
        </p:nvSpPr>
        <p:spPr>
          <a:xfrm>
            <a:off x="4822962" y="4583575"/>
            <a:ext cx="39621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Manuscripts with drawings (MSD)</a:t>
            </a:r>
            <a:endParaRPr>
              <a:solidFill>
                <a:schemeClr val="dk2"/>
              </a:solidFill>
            </a:endParaRPr>
          </a:p>
        </p:txBody>
      </p:sp>
      <p:sp>
        <p:nvSpPr>
          <p:cNvPr id="1085" name="Google Shape;1085;p67"/>
          <p:cNvSpPr txBox="1"/>
          <p:nvPr/>
        </p:nvSpPr>
        <p:spPr>
          <a:xfrm>
            <a:off x="444212" y="4583575"/>
            <a:ext cx="39621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Manuscripts with scientific diagrams (MSS)</a:t>
            </a:r>
            <a:endParaRPr>
              <a:solidFill>
                <a:schemeClr val="dk2"/>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6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Baseline detection results</a:t>
            </a:r>
            <a:endParaRPr/>
          </a:p>
        </p:txBody>
      </p:sp>
      <p:sp>
        <p:nvSpPr>
          <p:cNvPr id="1091" name="Google Shape;1091;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pic>
        <p:nvPicPr>
          <p:cNvPr id="1092" name="Google Shape;1092;p68"/>
          <p:cNvPicPr preferRelativeResize="0"/>
          <p:nvPr/>
        </p:nvPicPr>
        <p:blipFill>
          <a:blip r:embed="rId3">
            <a:alphaModFix/>
          </a:blip>
          <a:stretch>
            <a:fillRect/>
          </a:stretch>
        </p:blipFill>
        <p:spPr>
          <a:xfrm>
            <a:off x="124700" y="927225"/>
            <a:ext cx="4542651" cy="2679425"/>
          </a:xfrm>
          <a:prstGeom prst="rect">
            <a:avLst/>
          </a:prstGeom>
          <a:noFill/>
          <a:ln>
            <a:noFill/>
          </a:ln>
        </p:spPr>
      </p:pic>
      <p:sp>
        <p:nvSpPr>
          <p:cNvPr id="1093" name="Google Shape;1093;p68"/>
          <p:cNvSpPr txBox="1"/>
          <p:nvPr/>
        </p:nvSpPr>
        <p:spPr>
          <a:xfrm>
            <a:off x="340575" y="3825425"/>
            <a:ext cx="8520600" cy="97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2"/>
                </a:solidFill>
              </a:rPr>
              <a:t>Two insights</a:t>
            </a:r>
            <a:endParaRPr sz="1800">
              <a:solidFill>
                <a:schemeClr val="dk2"/>
              </a:solidFill>
            </a:endParaRPr>
          </a:p>
          <a:p>
            <a:pPr marL="457200" lvl="0" indent="0" algn="l" rtl="0">
              <a:lnSpc>
                <a:spcPct val="100000"/>
              </a:lnSpc>
              <a:spcBef>
                <a:spcPts val="0"/>
              </a:spcBef>
              <a:spcAft>
                <a:spcPts val="0"/>
              </a:spcAft>
              <a:buNone/>
            </a:pPr>
            <a:endParaRPr sz="2000">
              <a:solidFill>
                <a:schemeClr val="dk2"/>
              </a:solidFill>
            </a:endParaRPr>
          </a:p>
        </p:txBody>
      </p:sp>
      <p:pic>
        <p:nvPicPr>
          <p:cNvPr id="1094" name="Google Shape;1094;p68"/>
          <p:cNvPicPr preferRelativeResize="0"/>
          <p:nvPr/>
        </p:nvPicPr>
        <p:blipFill>
          <a:blip r:embed="rId4">
            <a:alphaModFix/>
          </a:blip>
          <a:stretch>
            <a:fillRect/>
          </a:stretch>
        </p:blipFill>
        <p:spPr>
          <a:xfrm>
            <a:off x="4809726" y="1207008"/>
            <a:ext cx="4171849" cy="205746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69"/>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Baseline detection results</a:t>
            </a:r>
            <a:endParaRPr/>
          </a:p>
        </p:txBody>
      </p:sp>
      <p:sp>
        <p:nvSpPr>
          <p:cNvPr id="1100" name="Google Shape;110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pic>
        <p:nvPicPr>
          <p:cNvPr id="1101" name="Google Shape;1101;p69"/>
          <p:cNvPicPr preferRelativeResize="0"/>
          <p:nvPr/>
        </p:nvPicPr>
        <p:blipFill>
          <a:blip r:embed="rId3">
            <a:alphaModFix/>
          </a:blip>
          <a:stretch>
            <a:fillRect/>
          </a:stretch>
        </p:blipFill>
        <p:spPr>
          <a:xfrm>
            <a:off x="124700" y="927225"/>
            <a:ext cx="4542651" cy="2679425"/>
          </a:xfrm>
          <a:prstGeom prst="rect">
            <a:avLst/>
          </a:prstGeom>
          <a:noFill/>
          <a:ln>
            <a:noFill/>
          </a:ln>
        </p:spPr>
      </p:pic>
      <p:pic>
        <p:nvPicPr>
          <p:cNvPr id="1102" name="Google Shape;1102;p69"/>
          <p:cNvPicPr preferRelativeResize="0"/>
          <p:nvPr/>
        </p:nvPicPr>
        <p:blipFill>
          <a:blip r:embed="rId4">
            <a:alphaModFix/>
          </a:blip>
          <a:stretch>
            <a:fillRect/>
          </a:stretch>
        </p:blipFill>
        <p:spPr>
          <a:xfrm>
            <a:off x="4809726" y="1207008"/>
            <a:ext cx="4171849" cy="2057462"/>
          </a:xfrm>
          <a:prstGeom prst="rect">
            <a:avLst/>
          </a:prstGeom>
          <a:noFill/>
          <a:ln>
            <a:noFill/>
          </a:ln>
        </p:spPr>
      </p:pic>
      <p:sp>
        <p:nvSpPr>
          <p:cNvPr id="1103" name="Google Shape;1103;p69"/>
          <p:cNvSpPr/>
          <p:nvPr/>
        </p:nvSpPr>
        <p:spPr>
          <a:xfrm>
            <a:off x="2915725" y="1904200"/>
            <a:ext cx="478200" cy="2091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69"/>
          <p:cNvSpPr txBox="1"/>
          <p:nvPr/>
        </p:nvSpPr>
        <p:spPr>
          <a:xfrm>
            <a:off x="340575" y="3825425"/>
            <a:ext cx="8520600" cy="97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2"/>
                </a:solidFill>
              </a:rPr>
              <a:t>Two insights</a:t>
            </a:r>
            <a:endParaRPr sz="1800" b="1">
              <a:solidFill>
                <a:schemeClr val="dk2"/>
              </a:solidFill>
            </a:endParaRPr>
          </a:p>
          <a:p>
            <a:pPr marL="914400" lvl="0" indent="-342900" algn="l" rtl="0">
              <a:lnSpc>
                <a:spcPct val="115000"/>
              </a:lnSpc>
              <a:spcBef>
                <a:spcPts val="0"/>
              </a:spcBef>
              <a:spcAft>
                <a:spcPts val="0"/>
              </a:spcAft>
              <a:buClr>
                <a:schemeClr val="dk2"/>
              </a:buClr>
              <a:buSzPts val="1800"/>
              <a:buAutoNum type="arabicPeriod"/>
            </a:pPr>
            <a:r>
              <a:rPr lang="en" sz="1800">
                <a:solidFill>
                  <a:schemeClr val="dk2"/>
                </a:solidFill>
              </a:rPr>
              <a:t>Impressive results with synthetic data only!</a:t>
            </a:r>
            <a:endParaRPr sz="1800">
              <a:solidFill>
                <a:schemeClr val="dk2"/>
              </a:solidFill>
            </a:endParaRPr>
          </a:p>
          <a:p>
            <a:pPr marL="0" lvl="0" indent="0" algn="l" rtl="0">
              <a:lnSpc>
                <a:spcPct val="115000"/>
              </a:lnSpc>
              <a:spcBef>
                <a:spcPts val="0"/>
              </a:spcBef>
              <a:spcAft>
                <a:spcPts val="0"/>
              </a:spcAft>
              <a:buNone/>
            </a:pPr>
            <a:endParaRPr sz="1800">
              <a:solidFill>
                <a:schemeClr val="dk2"/>
              </a:solidFill>
            </a:endParaRPr>
          </a:p>
          <a:p>
            <a:pPr marL="457200" lvl="0" indent="0" algn="l" rtl="0">
              <a:lnSpc>
                <a:spcPct val="100000"/>
              </a:lnSpc>
              <a:spcBef>
                <a:spcPts val="0"/>
              </a:spcBef>
              <a:spcAft>
                <a:spcPts val="0"/>
              </a:spcAft>
              <a:buNone/>
            </a:pPr>
            <a:endParaRPr sz="2000">
              <a:solidFill>
                <a:schemeClr val="dk2"/>
              </a:solidFill>
            </a:endParaRPr>
          </a:p>
        </p:txBody>
      </p:sp>
      <p:sp>
        <p:nvSpPr>
          <p:cNvPr id="1105" name="Google Shape;1105;p69"/>
          <p:cNvSpPr/>
          <p:nvPr/>
        </p:nvSpPr>
        <p:spPr>
          <a:xfrm>
            <a:off x="4252375" y="1904200"/>
            <a:ext cx="478200" cy="2091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9"/>
          <p:cNvSpPr/>
          <p:nvPr/>
        </p:nvSpPr>
        <p:spPr>
          <a:xfrm>
            <a:off x="8558784" y="1904200"/>
            <a:ext cx="478200" cy="2091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70"/>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Baseline detection results</a:t>
            </a:r>
            <a:endParaRPr/>
          </a:p>
        </p:txBody>
      </p:sp>
      <p:sp>
        <p:nvSpPr>
          <p:cNvPr id="1112" name="Google Shape;1112;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1113" name="Google Shape;1113;p70"/>
          <p:cNvPicPr preferRelativeResize="0"/>
          <p:nvPr/>
        </p:nvPicPr>
        <p:blipFill>
          <a:blip r:embed="rId3">
            <a:alphaModFix/>
          </a:blip>
          <a:stretch>
            <a:fillRect/>
          </a:stretch>
        </p:blipFill>
        <p:spPr>
          <a:xfrm>
            <a:off x="124700" y="927225"/>
            <a:ext cx="4542651" cy="2679425"/>
          </a:xfrm>
          <a:prstGeom prst="rect">
            <a:avLst/>
          </a:prstGeom>
          <a:noFill/>
          <a:ln>
            <a:noFill/>
          </a:ln>
        </p:spPr>
      </p:pic>
      <p:sp>
        <p:nvSpPr>
          <p:cNvPr id="1114" name="Google Shape;1114;p70"/>
          <p:cNvSpPr/>
          <p:nvPr/>
        </p:nvSpPr>
        <p:spPr>
          <a:xfrm>
            <a:off x="2874050" y="2997950"/>
            <a:ext cx="583200" cy="5727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0"/>
          <p:cNvSpPr txBox="1"/>
          <p:nvPr/>
        </p:nvSpPr>
        <p:spPr>
          <a:xfrm>
            <a:off x="340575" y="3825425"/>
            <a:ext cx="8520600" cy="97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2"/>
                </a:solidFill>
              </a:rPr>
              <a:t>Two insights</a:t>
            </a:r>
            <a:endParaRPr sz="1800" b="1">
              <a:solidFill>
                <a:schemeClr val="dk2"/>
              </a:solidFill>
            </a:endParaRPr>
          </a:p>
          <a:p>
            <a:pPr marL="914400" lvl="0" indent="-342900" algn="l" rtl="0">
              <a:lnSpc>
                <a:spcPct val="115000"/>
              </a:lnSpc>
              <a:spcBef>
                <a:spcPts val="0"/>
              </a:spcBef>
              <a:spcAft>
                <a:spcPts val="0"/>
              </a:spcAft>
              <a:buClr>
                <a:schemeClr val="dk2"/>
              </a:buClr>
              <a:buSzPts val="1800"/>
              <a:buAutoNum type="arabicPeriod"/>
            </a:pPr>
            <a:r>
              <a:rPr lang="en" sz="1800">
                <a:solidFill>
                  <a:schemeClr val="dk2"/>
                </a:solidFill>
              </a:rPr>
              <a:t>Impressive results with synthetic data only!</a:t>
            </a:r>
            <a:endParaRPr sz="1800">
              <a:solidFill>
                <a:schemeClr val="dk2"/>
              </a:solidFill>
            </a:endParaRPr>
          </a:p>
          <a:p>
            <a:pPr marL="914400" lvl="0" indent="-342900" algn="l" rtl="0">
              <a:lnSpc>
                <a:spcPct val="115000"/>
              </a:lnSpc>
              <a:spcBef>
                <a:spcPts val="0"/>
              </a:spcBef>
              <a:spcAft>
                <a:spcPts val="0"/>
              </a:spcAft>
              <a:buClr>
                <a:schemeClr val="dk2"/>
              </a:buClr>
              <a:buSzPts val="1800"/>
              <a:buAutoNum type="arabicPeriod"/>
            </a:pPr>
            <a:r>
              <a:rPr lang="en" sz="1800">
                <a:solidFill>
                  <a:schemeClr val="dk2"/>
                </a:solidFill>
              </a:rPr>
              <a:t>Using training set leads to results on par with SotA</a:t>
            </a:r>
            <a:endParaRPr sz="1800">
              <a:solidFill>
                <a:schemeClr val="dk2"/>
              </a:solidFill>
            </a:endParaRPr>
          </a:p>
          <a:p>
            <a:pPr marL="457200" lvl="0" indent="0" algn="l" rtl="0">
              <a:lnSpc>
                <a:spcPct val="100000"/>
              </a:lnSpc>
              <a:spcBef>
                <a:spcPts val="0"/>
              </a:spcBef>
              <a:spcAft>
                <a:spcPts val="0"/>
              </a:spcAft>
              <a:buNone/>
            </a:pPr>
            <a:endParaRPr sz="1800">
              <a:solidFill>
                <a:schemeClr val="dk2"/>
              </a:solidFill>
            </a:endParaRPr>
          </a:p>
        </p:txBody>
      </p:sp>
      <p:sp>
        <p:nvSpPr>
          <p:cNvPr id="1116" name="Google Shape;1116;p70"/>
          <p:cNvSpPr/>
          <p:nvPr/>
        </p:nvSpPr>
        <p:spPr>
          <a:xfrm>
            <a:off x="4198175" y="2997950"/>
            <a:ext cx="583200" cy="5727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7" name="Google Shape;1117;p70"/>
          <p:cNvPicPr preferRelativeResize="0"/>
          <p:nvPr/>
        </p:nvPicPr>
        <p:blipFill>
          <a:blip r:embed="rId4">
            <a:alphaModFix/>
          </a:blip>
          <a:stretch>
            <a:fillRect/>
          </a:stretch>
        </p:blipFill>
        <p:spPr>
          <a:xfrm>
            <a:off x="4809726" y="1207008"/>
            <a:ext cx="4171849" cy="2057462"/>
          </a:xfrm>
          <a:prstGeom prst="rect">
            <a:avLst/>
          </a:prstGeom>
          <a:noFill/>
          <a:ln>
            <a:noFill/>
          </a:ln>
        </p:spPr>
      </p:pic>
      <p:sp>
        <p:nvSpPr>
          <p:cNvPr id="1118" name="Google Shape;1118;p70"/>
          <p:cNvSpPr/>
          <p:nvPr/>
        </p:nvSpPr>
        <p:spPr>
          <a:xfrm>
            <a:off x="8516050" y="2655425"/>
            <a:ext cx="583200" cy="5727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71"/>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Data-efficient initialization for fine-tuning</a:t>
            </a:r>
            <a:endParaRPr/>
          </a:p>
        </p:txBody>
      </p:sp>
      <p:sp>
        <p:nvSpPr>
          <p:cNvPr id="1124" name="Google Shape;1124;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1125" name="Google Shape;1125;p71"/>
          <p:cNvPicPr preferRelativeResize="0"/>
          <p:nvPr/>
        </p:nvPicPr>
        <p:blipFill>
          <a:blip r:embed="rId3">
            <a:alphaModFix/>
          </a:blip>
          <a:stretch>
            <a:fillRect/>
          </a:stretch>
        </p:blipFill>
        <p:spPr>
          <a:xfrm>
            <a:off x="1657625" y="881836"/>
            <a:ext cx="5828725" cy="31771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7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Data-efficient initialization for fine-tuning</a:t>
            </a:r>
            <a:endParaRPr/>
          </a:p>
        </p:txBody>
      </p:sp>
      <p:sp>
        <p:nvSpPr>
          <p:cNvPr id="1131" name="Google Shape;1131;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pic>
        <p:nvPicPr>
          <p:cNvPr id="1132" name="Google Shape;1132;p72"/>
          <p:cNvPicPr preferRelativeResize="0"/>
          <p:nvPr/>
        </p:nvPicPr>
        <p:blipFill>
          <a:blip r:embed="rId3">
            <a:alphaModFix/>
          </a:blip>
          <a:stretch>
            <a:fillRect/>
          </a:stretch>
        </p:blipFill>
        <p:spPr>
          <a:xfrm>
            <a:off x="1657625" y="881836"/>
            <a:ext cx="5828725" cy="3177125"/>
          </a:xfrm>
          <a:prstGeom prst="rect">
            <a:avLst/>
          </a:prstGeom>
          <a:noFill/>
          <a:ln>
            <a:noFill/>
          </a:ln>
        </p:spPr>
      </p:pic>
      <p:sp>
        <p:nvSpPr>
          <p:cNvPr id="1133" name="Google Shape;1133;p72"/>
          <p:cNvSpPr txBox="1"/>
          <p:nvPr/>
        </p:nvSpPr>
        <p:spPr>
          <a:xfrm>
            <a:off x="311700" y="4323100"/>
            <a:ext cx="8520600" cy="66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b="1">
                <a:solidFill>
                  <a:schemeClr val="dk2"/>
                </a:solidFill>
              </a:rPr>
              <a:t>SynDoc</a:t>
            </a:r>
            <a:r>
              <a:rPr lang="en" sz="1800">
                <a:solidFill>
                  <a:schemeClr val="dk2"/>
                </a:solidFill>
              </a:rPr>
              <a:t> </a:t>
            </a:r>
            <a:r>
              <a:rPr lang="en" sz="1800" b="1">
                <a:solidFill>
                  <a:schemeClr val="dk2"/>
                </a:solidFill>
              </a:rPr>
              <a:t>initialization</a:t>
            </a:r>
            <a:r>
              <a:rPr lang="en" sz="1800">
                <a:solidFill>
                  <a:schemeClr val="dk2"/>
                </a:solidFill>
              </a:rPr>
              <a:t> leads to </a:t>
            </a:r>
            <a:r>
              <a:rPr lang="en" sz="1800" b="1">
                <a:solidFill>
                  <a:schemeClr val="dk2"/>
                </a:solidFill>
              </a:rPr>
              <a:t>considerably better results</a:t>
            </a:r>
            <a:r>
              <a:rPr lang="en" sz="1800">
                <a:solidFill>
                  <a:schemeClr val="dk2"/>
                </a:solidFill>
              </a:rPr>
              <a:t>, </a:t>
            </a:r>
            <a:endParaRPr sz="1800">
              <a:solidFill>
                <a:schemeClr val="dk2"/>
              </a:solidFill>
            </a:endParaRPr>
          </a:p>
          <a:p>
            <a:pPr marL="0" lvl="0" indent="0" algn="ctr" rtl="0">
              <a:lnSpc>
                <a:spcPct val="100000"/>
              </a:lnSpc>
              <a:spcBef>
                <a:spcPts val="0"/>
              </a:spcBef>
              <a:spcAft>
                <a:spcPts val="0"/>
              </a:spcAft>
              <a:buNone/>
            </a:pPr>
            <a:r>
              <a:rPr lang="en" sz="1800">
                <a:solidFill>
                  <a:schemeClr val="dk2"/>
                </a:solidFill>
              </a:rPr>
              <a:t>with large gaps for less than 20 training samples </a:t>
            </a:r>
            <a:endParaRPr sz="1800">
              <a:solidFill>
                <a:schemeClr val="dk2"/>
              </a:solidFill>
            </a:endParaRPr>
          </a:p>
        </p:txBody>
      </p:sp>
      <p:sp>
        <p:nvSpPr>
          <p:cNvPr id="1134" name="Google Shape;1134;p72"/>
          <p:cNvSpPr/>
          <p:nvPr/>
        </p:nvSpPr>
        <p:spPr>
          <a:xfrm>
            <a:off x="525000" y="4430199"/>
            <a:ext cx="588300" cy="448800"/>
          </a:xfrm>
          <a:prstGeom prst="rightArrow">
            <a:avLst>
              <a:gd name="adj1" fmla="val 50000"/>
              <a:gd name="adj2" fmla="val 50000"/>
            </a:avLst>
          </a:prstGeom>
          <a:solidFill>
            <a:srgbClr val="4C9D9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idea</a:t>
            </a:r>
            <a:endParaRPr/>
          </a:p>
        </p:txBody>
      </p:sp>
      <p:sp>
        <p:nvSpPr>
          <p:cNvPr id="226" name="Google Shape;22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27" name="Google Shape;227;p18"/>
          <p:cNvPicPr preferRelativeResize="0"/>
          <p:nvPr/>
        </p:nvPicPr>
        <p:blipFill>
          <a:blip r:embed="rId3">
            <a:alphaModFix/>
          </a:blip>
          <a:stretch>
            <a:fillRect/>
          </a:stretch>
        </p:blipFill>
        <p:spPr>
          <a:xfrm>
            <a:off x="26325" y="2630067"/>
            <a:ext cx="855405" cy="860933"/>
          </a:xfrm>
          <a:prstGeom prst="rect">
            <a:avLst/>
          </a:prstGeom>
          <a:noFill/>
          <a:ln>
            <a:noFill/>
          </a:ln>
        </p:spPr>
      </p:pic>
      <p:pic>
        <p:nvPicPr>
          <p:cNvPr id="228" name="Google Shape;228;p18"/>
          <p:cNvPicPr preferRelativeResize="0"/>
          <p:nvPr/>
        </p:nvPicPr>
        <p:blipFill>
          <a:blip r:embed="rId3">
            <a:alphaModFix/>
          </a:blip>
          <a:stretch>
            <a:fillRect/>
          </a:stretch>
        </p:blipFill>
        <p:spPr>
          <a:xfrm>
            <a:off x="621044" y="2630067"/>
            <a:ext cx="855405" cy="860933"/>
          </a:xfrm>
          <a:prstGeom prst="rect">
            <a:avLst/>
          </a:prstGeom>
          <a:noFill/>
          <a:ln>
            <a:noFill/>
          </a:ln>
        </p:spPr>
      </p:pic>
      <p:pic>
        <p:nvPicPr>
          <p:cNvPr id="229" name="Google Shape;229;p18"/>
          <p:cNvPicPr preferRelativeResize="0"/>
          <p:nvPr/>
        </p:nvPicPr>
        <p:blipFill>
          <a:blip r:embed="rId3">
            <a:alphaModFix/>
          </a:blip>
          <a:stretch>
            <a:fillRect/>
          </a:stretch>
        </p:blipFill>
        <p:spPr>
          <a:xfrm>
            <a:off x="342887" y="1955225"/>
            <a:ext cx="855405" cy="860933"/>
          </a:xfrm>
          <a:prstGeom prst="rect">
            <a:avLst/>
          </a:prstGeom>
          <a:noFill/>
          <a:ln>
            <a:noFill/>
          </a:ln>
        </p:spPr>
      </p:pic>
      <p:sp>
        <p:nvSpPr>
          <p:cNvPr id="230" name="Google Shape;230;p18"/>
          <p:cNvSpPr txBox="1"/>
          <p:nvPr/>
        </p:nvSpPr>
        <p:spPr>
          <a:xfrm>
            <a:off x="1191900" y="4390225"/>
            <a:ext cx="6760200" cy="6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Single system that only uses synthetic data </a:t>
            </a:r>
            <a:endParaRPr sz="1800">
              <a:solidFill>
                <a:schemeClr val="dk2"/>
              </a:solidFill>
            </a:endParaRPr>
          </a:p>
          <a:p>
            <a:pPr marL="0" lvl="0" indent="0" algn="ctr" rtl="0">
              <a:spcBef>
                <a:spcPts val="0"/>
              </a:spcBef>
              <a:spcAft>
                <a:spcPts val="0"/>
              </a:spcAft>
              <a:buNone/>
            </a:pPr>
            <a:r>
              <a:rPr lang="en" sz="1800">
                <a:solidFill>
                  <a:schemeClr val="dk2"/>
                </a:solidFill>
              </a:rPr>
              <a:t>for robust real data applications</a:t>
            </a:r>
            <a:endParaRPr sz="1800">
              <a:solidFill>
                <a:schemeClr val="dk2"/>
              </a:solidFill>
            </a:endParaRPr>
          </a:p>
        </p:txBody>
      </p:sp>
      <p:cxnSp>
        <p:nvCxnSpPr>
          <p:cNvPr id="231" name="Google Shape;231;p18"/>
          <p:cNvCxnSpPr>
            <a:endCxn id="232" idx="1"/>
          </p:cNvCxnSpPr>
          <p:nvPr/>
        </p:nvCxnSpPr>
        <p:spPr>
          <a:xfrm>
            <a:off x="3516600" y="2771597"/>
            <a:ext cx="1104600" cy="4200"/>
          </a:xfrm>
          <a:prstGeom prst="curvedConnector3">
            <a:avLst>
              <a:gd name="adj1" fmla="val 50000"/>
            </a:avLst>
          </a:prstGeom>
          <a:noFill/>
          <a:ln w="41275" cap="flat" cmpd="sng">
            <a:solidFill>
              <a:srgbClr val="4C9D96"/>
            </a:solidFill>
            <a:prstDash val="solid"/>
            <a:round/>
            <a:headEnd type="none" w="med" len="med"/>
            <a:tailEnd type="triangle" w="med" len="med"/>
          </a:ln>
        </p:spPr>
      </p:cxnSp>
      <p:pic>
        <p:nvPicPr>
          <p:cNvPr id="232" name="Google Shape;232;p18"/>
          <p:cNvPicPr preferRelativeResize="0"/>
          <p:nvPr/>
        </p:nvPicPr>
        <p:blipFill>
          <a:blip r:embed="rId4">
            <a:alphaModFix/>
          </a:blip>
          <a:stretch>
            <a:fillRect/>
          </a:stretch>
        </p:blipFill>
        <p:spPr>
          <a:xfrm>
            <a:off x="4621200" y="2387644"/>
            <a:ext cx="705750" cy="776306"/>
          </a:xfrm>
          <a:prstGeom prst="rect">
            <a:avLst/>
          </a:prstGeom>
          <a:noFill/>
          <a:ln>
            <a:noFill/>
          </a:ln>
        </p:spPr>
      </p:pic>
      <p:pic>
        <p:nvPicPr>
          <p:cNvPr id="233" name="Google Shape;233;p18"/>
          <p:cNvPicPr preferRelativeResize="0"/>
          <p:nvPr/>
        </p:nvPicPr>
        <p:blipFill>
          <a:blip r:embed="rId5">
            <a:alphaModFix/>
          </a:blip>
          <a:stretch>
            <a:fillRect/>
          </a:stretch>
        </p:blipFill>
        <p:spPr>
          <a:xfrm>
            <a:off x="1539625" y="823625"/>
            <a:ext cx="1058150" cy="1058150"/>
          </a:xfrm>
          <a:prstGeom prst="rect">
            <a:avLst/>
          </a:prstGeom>
          <a:noFill/>
          <a:ln>
            <a:noFill/>
          </a:ln>
        </p:spPr>
      </p:pic>
      <p:sp>
        <p:nvSpPr>
          <p:cNvPr id="234" name="Google Shape;234;p18"/>
          <p:cNvSpPr txBox="1"/>
          <p:nvPr/>
        </p:nvSpPr>
        <p:spPr>
          <a:xfrm>
            <a:off x="492200" y="617675"/>
            <a:ext cx="3366300" cy="3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Synthetic data with annotations</a:t>
            </a:r>
            <a:endParaRPr sz="1600" b="1">
              <a:solidFill>
                <a:schemeClr val="dk2"/>
              </a:solidFill>
            </a:endParaRPr>
          </a:p>
        </p:txBody>
      </p:sp>
      <p:pic>
        <p:nvPicPr>
          <p:cNvPr id="235" name="Google Shape;235;p18"/>
          <p:cNvPicPr preferRelativeResize="0"/>
          <p:nvPr/>
        </p:nvPicPr>
        <p:blipFill>
          <a:blip r:embed="rId6">
            <a:alphaModFix/>
          </a:blip>
          <a:stretch>
            <a:fillRect/>
          </a:stretch>
        </p:blipFill>
        <p:spPr>
          <a:xfrm>
            <a:off x="2518649" y="1369318"/>
            <a:ext cx="474589" cy="536999"/>
          </a:xfrm>
          <a:prstGeom prst="rect">
            <a:avLst/>
          </a:prstGeom>
          <a:noFill/>
          <a:ln>
            <a:noFill/>
          </a:ln>
        </p:spPr>
      </p:pic>
      <p:sp>
        <p:nvSpPr>
          <p:cNvPr id="236" name="Google Shape;236;p18"/>
          <p:cNvSpPr txBox="1"/>
          <p:nvPr/>
        </p:nvSpPr>
        <p:spPr>
          <a:xfrm>
            <a:off x="2518650" y="1027325"/>
            <a:ext cx="10581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0000FF"/>
                </a:solidFill>
              </a:rPr>
              <a:t>Generic</a:t>
            </a:r>
            <a:endParaRPr sz="1600" b="1">
              <a:solidFill>
                <a:srgbClr val="0000FF"/>
              </a:solidFill>
            </a:endParaRPr>
          </a:p>
        </p:txBody>
      </p:sp>
      <p:sp>
        <p:nvSpPr>
          <p:cNvPr id="237" name="Google Shape;237;p18"/>
          <p:cNvSpPr txBox="1"/>
          <p:nvPr/>
        </p:nvSpPr>
        <p:spPr>
          <a:xfrm>
            <a:off x="5033250" y="2803000"/>
            <a:ext cx="10581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0000FF"/>
                </a:solidFill>
              </a:rPr>
              <a:t>Generic</a:t>
            </a:r>
            <a:endParaRPr sz="1600" b="1">
              <a:solidFill>
                <a:srgbClr val="0000FF"/>
              </a:solidFill>
            </a:endParaRPr>
          </a:p>
        </p:txBody>
      </p:sp>
      <p:cxnSp>
        <p:nvCxnSpPr>
          <p:cNvPr id="238" name="Google Shape;238;p18"/>
          <p:cNvCxnSpPr>
            <a:endCxn id="232" idx="0"/>
          </p:cNvCxnSpPr>
          <p:nvPr/>
        </p:nvCxnSpPr>
        <p:spPr>
          <a:xfrm>
            <a:off x="3359475" y="1425844"/>
            <a:ext cx="1614600" cy="961800"/>
          </a:xfrm>
          <a:prstGeom prst="curvedConnector2">
            <a:avLst/>
          </a:prstGeom>
          <a:noFill/>
          <a:ln w="41275" cap="flat" cmpd="sng">
            <a:solidFill>
              <a:srgbClr val="4C9D96"/>
            </a:solidFill>
            <a:prstDash val="solid"/>
            <a:round/>
            <a:headEnd type="none" w="med" len="med"/>
            <a:tailEnd type="triangle" w="med" len="med"/>
          </a:ln>
        </p:spPr>
      </p:cxnSp>
      <p:pic>
        <p:nvPicPr>
          <p:cNvPr id="239" name="Google Shape;239;p18"/>
          <p:cNvPicPr preferRelativeResize="0"/>
          <p:nvPr/>
        </p:nvPicPr>
        <p:blipFill>
          <a:blip r:embed="rId7">
            <a:alphaModFix/>
          </a:blip>
          <a:stretch>
            <a:fillRect/>
          </a:stretch>
        </p:blipFill>
        <p:spPr>
          <a:xfrm>
            <a:off x="2344700" y="2161975"/>
            <a:ext cx="1058151" cy="1122274"/>
          </a:xfrm>
          <a:prstGeom prst="rect">
            <a:avLst/>
          </a:prstGeom>
          <a:noFill/>
          <a:ln>
            <a:noFill/>
          </a:ln>
        </p:spPr>
      </p:pic>
      <p:cxnSp>
        <p:nvCxnSpPr>
          <p:cNvPr id="240" name="Google Shape;240;p18"/>
          <p:cNvCxnSpPr/>
          <p:nvPr/>
        </p:nvCxnSpPr>
        <p:spPr>
          <a:xfrm rot="10800000" flipH="1">
            <a:off x="5429775" y="1652000"/>
            <a:ext cx="1457100" cy="1122900"/>
          </a:xfrm>
          <a:prstGeom prst="curvedConnector3">
            <a:avLst>
              <a:gd name="adj1" fmla="val 50000"/>
            </a:avLst>
          </a:prstGeom>
          <a:noFill/>
          <a:ln w="41275" cap="flat" cmpd="sng">
            <a:solidFill>
              <a:srgbClr val="4C9D96"/>
            </a:solidFill>
            <a:prstDash val="solid"/>
            <a:round/>
            <a:headEnd type="none" w="med" len="med"/>
            <a:tailEnd type="triangle" w="med" len="med"/>
          </a:ln>
        </p:spPr>
      </p:cxnSp>
      <p:sp>
        <p:nvSpPr>
          <p:cNvPr id="241" name="Google Shape;241;p18"/>
          <p:cNvSpPr/>
          <p:nvPr/>
        </p:nvSpPr>
        <p:spPr>
          <a:xfrm>
            <a:off x="1529175" y="4547650"/>
            <a:ext cx="676800" cy="438300"/>
          </a:xfrm>
          <a:prstGeom prst="rightArrow">
            <a:avLst>
              <a:gd name="adj1" fmla="val 50000"/>
              <a:gd name="adj2" fmla="val 50000"/>
            </a:avLst>
          </a:prstGeom>
          <a:solidFill>
            <a:srgbClr val="4C9D9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 name="Google Shape;242;p18"/>
          <p:cNvCxnSpPr/>
          <p:nvPr/>
        </p:nvCxnSpPr>
        <p:spPr>
          <a:xfrm>
            <a:off x="1472250" y="2724450"/>
            <a:ext cx="748200" cy="600"/>
          </a:xfrm>
          <a:prstGeom prst="curvedConnector3">
            <a:avLst>
              <a:gd name="adj1" fmla="val 50000"/>
            </a:avLst>
          </a:prstGeom>
          <a:noFill/>
          <a:ln w="41275" cap="flat" cmpd="sng">
            <a:solidFill>
              <a:srgbClr val="4C9D96"/>
            </a:solidFill>
            <a:prstDash val="solid"/>
            <a:round/>
            <a:headEnd type="none" w="med" len="med"/>
            <a:tailEnd type="triangle" w="med" len="med"/>
          </a:ln>
        </p:spPr>
      </p:cxnSp>
      <p:cxnSp>
        <p:nvCxnSpPr>
          <p:cNvPr id="243" name="Google Shape;243;p18"/>
          <p:cNvCxnSpPr/>
          <p:nvPr/>
        </p:nvCxnSpPr>
        <p:spPr>
          <a:xfrm>
            <a:off x="5431536" y="2777475"/>
            <a:ext cx="1453800" cy="1124700"/>
          </a:xfrm>
          <a:prstGeom prst="curvedConnector3">
            <a:avLst>
              <a:gd name="adj1" fmla="val 50000"/>
            </a:avLst>
          </a:prstGeom>
          <a:noFill/>
          <a:ln w="41275" cap="flat" cmpd="sng">
            <a:solidFill>
              <a:srgbClr val="4C9D96"/>
            </a:solidFill>
            <a:prstDash val="solid"/>
            <a:round/>
            <a:headEnd type="none" w="med" len="med"/>
            <a:tailEnd type="triangle" w="med" len="med"/>
          </a:ln>
        </p:spPr>
      </p:cxnSp>
      <p:pic>
        <p:nvPicPr>
          <p:cNvPr id="244" name="Google Shape;244;p18"/>
          <p:cNvPicPr preferRelativeResize="0"/>
          <p:nvPr/>
        </p:nvPicPr>
        <p:blipFill>
          <a:blip r:embed="rId8">
            <a:alphaModFix/>
          </a:blip>
          <a:stretch>
            <a:fillRect/>
          </a:stretch>
        </p:blipFill>
        <p:spPr>
          <a:xfrm>
            <a:off x="6885325" y="1281213"/>
            <a:ext cx="2134275" cy="2989173"/>
          </a:xfrm>
          <a:prstGeom prst="rect">
            <a:avLst/>
          </a:prstGeom>
          <a:noFill/>
          <a:ln w="9525" cap="flat" cmpd="sng">
            <a:solidFill>
              <a:srgbClr val="434343"/>
            </a:solidFill>
            <a:prstDash val="solid"/>
            <a:round/>
            <a:headEnd type="none" w="sm" len="sm"/>
            <a:tailEnd type="none" w="sm" len="sm"/>
          </a:ln>
        </p:spPr>
      </p:pic>
      <p:sp>
        <p:nvSpPr>
          <p:cNvPr id="245" name="Google Shape;245;p18"/>
          <p:cNvSpPr txBox="1"/>
          <p:nvPr/>
        </p:nvSpPr>
        <p:spPr>
          <a:xfrm>
            <a:off x="5141900" y="1310025"/>
            <a:ext cx="1503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Text detection</a:t>
            </a:r>
            <a:endParaRPr sz="1600" b="1">
              <a:solidFill>
                <a:schemeClr val="dk2"/>
              </a:solidFill>
            </a:endParaRPr>
          </a:p>
        </p:txBody>
      </p:sp>
      <p:sp>
        <p:nvSpPr>
          <p:cNvPr id="246" name="Google Shape;246;p18"/>
          <p:cNvSpPr txBox="1"/>
          <p:nvPr/>
        </p:nvSpPr>
        <p:spPr>
          <a:xfrm>
            <a:off x="5141900" y="3560175"/>
            <a:ext cx="1503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Illustration extraction</a:t>
            </a:r>
            <a:endParaRPr sz="1600" b="1">
              <a:solidFill>
                <a:schemeClr val="dk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7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Illustration segmentation results (mIoU) </a:t>
            </a:r>
            <a:endParaRPr/>
          </a:p>
        </p:txBody>
      </p:sp>
      <p:sp>
        <p:nvSpPr>
          <p:cNvPr id="1140" name="Google Shape;1140;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pic>
        <p:nvPicPr>
          <p:cNvPr id="1141" name="Google Shape;1141;p73"/>
          <p:cNvPicPr preferRelativeResize="0"/>
          <p:nvPr/>
        </p:nvPicPr>
        <p:blipFill>
          <a:blip r:embed="rId3">
            <a:alphaModFix/>
          </a:blip>
          <a:stretch>
            <a:fillRect/>
          </a:stretch>
        </p:blipFill>
        <p:spPr>
          <a:xfrm>
            <a:off x="1653912" y="943037"/>
            <a:ext cx="5836176" cy="1908100"/>
          </a:xfrm>
          <a:prstGeom prst="rect">
            <a:avLst/>
          </a:prstGeom>
          <a:noFill/>
          <a:ln>
            <a:noFill/>
          </a:ln>
        </p:spPr>
      </p:pic>
      <p:sp>
        <p:nvSpPr>
          <p:cNvPr id="1142" name="Google Shape;1142;p73"/>
          <p:cNvSpPr txBox="1"/>
          <p:nvPr/>
        </p:nvSpPr>
        <p:spPr>
          <a:xfrm>
            <a:off x="442175" y="4508300"/>
            <a:ext cx="80664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i="1">
                <a:solidFill>
                  <a:schemeClr val="dk1"/>
                </a:solidFill>
              </a:rPr>
              <a:t>X. Zhong, J. Tang, and A. Jimeno Yepes, “PubLayNet: Largest Dataset Ever for Document Layout Analysis”. In ICDAR, 2019</a:t>
            </a:r>
            <a:endParaRPr sz="1100"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None/>
            </a:pPr>
            <a:r>
              <a:rPr lang="en" sz="1100">
                <a:solidFill>
                  <a:schemeClr val="dk1"/>
                </a:solidFill>
              </a:rPr>
              <a:t>	 </a:t>
            </a:r>
            <a:endParaRPr/>
          </a:p>
        </p:txBody>
      </p:sp>
      <p:sp>
        <p:nvSpPr>
          <p:cNvPr id="1143" name="Google Shape;1143;p73"/>
          <p:cNvSpPr txBox="1"/>
          <p:nvPr/>
        </p:nvSpPr>
        <p:spPr>
          <a:xfrm>
            <a:off x="311700" y="3176500"/>
            <a:ext cx="8709300" cy="114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chemeClr val="dk2"/>
                </a:solidFill>
              </a:rPr>
              <a:t>Two insights</a:t>
            </a:r>
            <a:endParaRPr sz="1500" b="1">
              <a:solidFill>
                <a:schemeClr val="dk2"/>
              </a:solidFill>
            </a:endParaRPr>
          </a:p>
          <a:p>
            <a:pPr marL="0" lvl="0" indent="0" algn="l" rtl="0">
              <a:lnSpc>
                <a:spcPct val="150000"/>
              </a:lnSpc>
              <a:spcBef>
                <a:spcPts val="0"/>
              </a:spcBef>
              <a:spcAft>
                <a:spcPts val="0"/>
              </a:spcAft>
              <a:buNone/>
            </a:pPr>
            <a:endParaRPr sz="1500">
              <a:solidFill>
                <a:schemeClr val="dk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74"/>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Illustration segmentation results (mIoU) </a:t>
            </a:r>
            <a:endParaRPr/>
          </a:p>
        </p:txBody>
      </p:sp>
      <p:sp>
        <p:nvSpPr>
          <p:cNvPr id="1149" name="Google Shape;1149;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pic>
        <p:nvPicPr>
          <p:cNvPr id="1150" name="Google Shape;1150;p74"/>
          <p:cNvPicPr preferRelativeResize="0"/>
          <p:nvPr/>
        </p:nvPicPr>
        <p:blipFill>
          <a:blip r:embed="rId3">
            <a:alphaModFix/>
          </a:blip>
          <a:stretch>
            <a:fillRect/>
          </a:stretch>
        </p:blipFill>
        <p:spPr>
          <a:xfrm>
            <a:off x="1653912" y="943037"/>
            <a:ext cx="5836176" cy="1908100"/>
          </a:xfrm>
          <a:prstGeom prst="rect">
            <a:avLst/>
          </a:prstGeom>
          <a:noFill/>
          <a:ln>
            <a:noFill/>
          </a:ln>
        </p:spPr>
      </p:pic>
      <p:sp>
        <p:nvSpPr>
          <p:cNvPr id="1151" name="Google Shape;1151;p74"/>
          <p:cNvSpPr txBox="1"/>
          <p:nvPr/>
        </p:nvSpPr>
        <p:spPr>
          <a:xfrm>
            <a:off x="311700" y="3176500"/>
            <a:ext cx="8709300" cy="114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chemeClr val="dk2"/>
                </a:solidFill>
              </a:rPr>
              <a:t>Two insights</a:t>
            </a:r>
            <a:endParaRPr sz="1500" b="1">
              <a:solidFill>
                <a:schemeClr val="dk2"/>
              </a:solidFill>
            </a:endParaRPr>
          </a:p>
          <a:p>
            <a:pPr marL="457200" lvl="0" indent="-323850" algn="l" rtl="0">
              <a:lnSpc>
                <a:spcPct val="150000"/>
              </a:lnSpc>
              <a:spcBef>
                <a:spcPts val="0"/>
              </a:spcBef>
              <a:spcAft>
                <a:spcPts val="0"/>
              </a:spcAft>
              <a:buClr>
                <a:schemeClr val="dk2"/>
              </a:buClr>
              <a:buSzPts val="1500"/>
              <a:buAutoNum type="arabicPeriod"/>
            </a:pPr>
            <a:r>
              <a:rPr lang="en" sz="1500">
                <a:solidFill>
                  <a:schemeClr val="dk2"/>
                </a:solidFill>
              </a:rPr>
              <a:t>Our segmentation approach provides much better results than detection-based method</a:t>
            </a:r>
            <a:endParaRPr sz="1500">
              <a:solidFill>
                <a:schemeClr val="dk2"/>
              </a:solidFill>
            </a:endParaRPr>
          </a:p>
          <a:p>
            <a:pPr marL="0" lvl="0" indent="0" algn="l" rtl="0">
              <a:lnSpc>
                <a:spcPct val="150000"/>
              </a:lnSpc>
              <a:spcBef>
                <a:spcPts val="0"/>
              </a:spcBef>
              <a:spcAft>
                <a:spcPts val="0"/>
              </a:spcAft>
              <a:buNone/>
            </a:pPr>
            <a:endParaRPr sz="1500">
              <a:solidFill>
                <a:schemeClr val="dk2"/>
              </a:solidFill>
            </a:endParaRPr>
          </a:p>
        </p:txBody>
      </p:sp>
      <p:sp>
        <p:nvSpPr>
          <p:cNvPr id="1152" name="Google Shape;1152;p74"/>
          <p:cNvSpPr/>
          <p:nvPr/>
        </p:nvSpPr>
        <p:spPr>
          <a:xfrm>
            <a:off x="3534375" y="2506450"/>
            <a:ext cx="1797000" cy="229800"/>
          </a:xfrm>
          <a:prstGeom prst="roundRect">
            <a:avLst>
              <a:gd name="adj" fmla="val 16667"/>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4"/>
          <p:cNvSpPr/>
          <p:nvPr/>
        </p:nvSpPr>
        <p:spPr>
          <a:xfrm>
            <a:off x="3534375" y="2111700"/>
            <a:ext cx="1797000" cy="205500"/>
          </a:xfrm>
          <a:prstGeom prst="roundRect">
            <a:avLst>
              <a:gd name="adj" fmla="val 16667"/>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4"/>
          <p:cNvSpPr/>
          <p:nvPr/>
        </p:nvSpPr>
        <p:spPr>
          <a:xfrm>
            <a:off x="1568825" y="1883664"/>
            <a:ext cx="949500" cy="2196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4"/>
          <p:cNvSpPr/>
          <p:nvPr/>
        </p:nvSpPr>
        <p:spPr>
          <a:xfrm>
            <a:off x="1568825" y="2304288"/>
            <a:ext cx="949500" cy="2196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4"/>
          <p:cNvSpPr/>
          <p:nvPr/>
        </p:nvSpPr>
        <p:spPr>
          <a:xfrm>
            <a:off x="1568825" y="2111688"/>
            <a:ext cx="580200" cy="2055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4"/>
          <p:cNvSpPr/>
          <p:nvPr/>
        </p:nvSpPr>
        <p:spPr>
          <a:xfrm>
            <a:off x="1568825" y="2532888"/>
            <a:ext cx="580200" cy="2055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74"/>
          <p:cNvSpPr txBox="1"/>
          <p:nvPr/>
        </p:nvSpPr>
        <p:spPr>
          <a:xfrm>
            <a:off x="442175" y="4508300"/>
            <a:ext cx="80664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i="1">
                <a:solidFill>
                  <a:schemeClr val="dk1"/>
                </a:solidFill>
              </a:rPr>
              <a:t>X. Zhong, J. Tang, and A. Jimeno Yepes, “PubLayNet: Largest Dataset Ever for Document Layout Analysis”. In ICDAR, 2019</a:t>
            </a:r>
            <a:endParaRPr sz="1100"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None/>
            </a:pPr>
            <a:r>
              <a:rPr lang="en" sz="1100">
                <a:solidFill>
                  <a:schemeClr val="dk1"/>
                </a:solidFill>
              </a:rPr>
              <a: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75"/>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Illustration segmentation results (mIoU) </a:t>
            </a:r>
            <a:endParaRPr/>
          </a:p>
        </p:txBody>
      </p:sp>
      <p:sp>
        <p:nvSpPr>
          <p:cNvPr id="1164" name="Google Shape;1164;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pic>
        <p:nvPicPr>
          <p:cNvPr id="1165" name="Google Shape;1165;p75"/>
          <p:cNvPicPr preferRelativeResize="0"/>
          <p:nvPr/>
        </p:nvPicPr>
        <p:blipFill>
          <a:blip r:embed="rId3">
            <a:alphaModFix/>
          </a:blip>
          <a:stretch>
            <a:fillRect/>
          </a:stretch>
        </p:blipFill>
        <p:spPr>
          <a:xfrm>
            <a:off x="1653912" y="943037"/>
            <a:ext cx="5836176" cy="1908100"/>
          </a:xfrm>
          <a:prstGeom prst="rect">
            <a:avLst/>
          </a:prstGeom>
          <a:noFill/>
          <a:ln>
            <a:noFill/>
          </a:ln>
        </p:spPr>
      </p:pic>
      <p:sp>
        <p:nvSpPr>
          <p:cNvPr id="1166" name="Google Shape;1166;p75"/>
          <p:cNvSpPr txBox="1"/>
          <p:nvPr/>
        </p:nvSpPr>
        <p:spPr>
          <a:xfrm>
            <a:off x="311700" y="3176500"/>
            <a:ext cx="8709300" cy="114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chemeClr val="dk2"/>
                </a:solidFill>
              </a:rPr>
              <a:t>Two insights</a:t>
            </a:r>
            <a:endParaRPr sz="1500" b="1">
              <a:solidFill>
                <a:schemeClr val="dk2"/>
              </a:solidFill>
            </a:endParaRPr>
          </a:p>
          <a:p>
            <a:pPr marL="457200" lvl="0" indent="-323850" algn="l" rtl="0">
              <a:lnSpc>
                <a:spcPct val="150000"/>
              </a:lnSpc>
              <a:spcBef>
                <a:spcPts val="0"/>
              </a:spcBef>
              <a:spcAft>
                <a:spcPts val="0"/>
              </a:spcAft>
              <a:buClr>
                <a:schemeClr val="dk2"/>
              </a:buClr>
              <a:buSzPts val="1500"/>
              <a:buAutoNum type="arabicPeriod"/>
            </a:pPr>
            <a:r>
              <a:rPr lang="en" sz="1500">
                <a:solidFill>
                  <a:schemeClr val="dk2"/>
                </a:solidFill>
              </a:rPr>
              <a:t>Our segmentation approach provides much better results than detection-based method</a:t>
            </a:r>
            <a:endParaRPr sz="1500">
              <a:solidFill>
                <a:schemeClr val="dk2"/>
              </a:solidFill>
            </a:endParaRPr>
          </a:p>
          <a:p>
            <a:pPr marL="457200" lvl="0" indent="-323850" algn="l" rtl="0">
              <a:lnSpc>
                <a:spcPct val="150000"/>
              </a:lnSpc>
              <a:spcBef>
                <a:spcPts val="0"/>
              </a:spcBef>
              <a:spcAft>
                <a:spcPts val="0"/>
              </a:spcAft>
              <a:buClr>
                <a:schemeClr val="dk2"/>
              </a:buClr>
              <a:buSzPts val="1500"/>
              <a:buAutoNum type="arabicPeriod"/>
            </a:pPr>
            <a:r>
              <a:rPr lang="en" sz="1500">
                <a:solidFill>
                  <a:schemeClr val="dk2"/>
                </a:solidFill>
              </a:rPr>
              <a:t>Training on SynDoc provides much better generalization than PubLayNet</a:t>
            </a:r>
            <a:endParaRPr sz="1500">
              <a:solidFill>
                <a:schemeClr val="dk2"/>
              </a:solidFill>
            </a:endParaRPr>
          </a:p>
        </p:txBody>
      </p:sp>
      <p:sp>
        <p:nvSpPr>
          <p:cNvPr id="1167" name="Google Shape;1167;p75"/>
          <p:cNvSpPr/>
          <p:nvPr/>
        </p:nvSpPr>
        <p:spPr>
          <a:xfrm>
            <a:off x="3534375" y="2506450"/>
            <a:ext cx="1797000" cy="229800"/>
          </a:xfrm>
          <a:prstGeom prst="roundRect">
            <a:avLst>
              <a:gd name="adj" fmla="val 16667"/>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5"/>
          <p:cNvSpPr/>
          <p:nvPr/>
        </p:nvSpPr>
        <p:spPr>
          <a:xfrm>
            <a:off x="3534375" y="2322576"/>
            <a:ext cx="1797000" cy="205500"/>
          </a:xfrm>
          <a:prstGeom prst="roundRect">
            <a:avLst>
              <a:gd name="adj" fmla="val 16667"/>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5"/>
          <p:cNvSpPr/>
          <p:nvPr/>
        </p:nvSpPr>
        <p:spPr>
          <a:xfrm>
            <a:off x="2527200" y="2514600"/>
            <a:ext cx="808800" cy="2298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5"/>
          <p:cNvSpPr/>
          <p:nvPr/>
        </p:nvSpPr>
        <p:spPr>
          <a:xfrm>
            <a:off x="2527200" y="1891325"/>
            <a:ext cx="808800" cy="2298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5"/>
          <p:cNvSpPr/>
          <p:nvPr/>
        </p:nvSpPr>
        <p:spPr>
          <a:xfrm>
            <a:off x="2527200" y="2084832"/>
            <a:ext cx="808800" cy="2298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75"/>
          <p:cNvSpPr/>
          <p:nvPr/>
        </p:nvSpPr>
        <p:spPr>
          <a:xfrm>
            <a:off x="2527200" y="2310425"/>
            <a:ext cx="808800" cy="2298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75"/>
          <p:cNvSpPr txBox="1"/>
          <p:nvPr/>
        </p:nvSpPr>
        <p:spPr>
          <a:xfrm>
            <a:off x="442175" y="4508300"/>
            <a:ext cx="80664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i="1">
                <a:solidFill>
                  <a:schemeClr val="dk1"/>
                </a:solidFill>
              </a:rPr>
              <a:t>X. Zhong, J. Tang, and A. Jimeno Yepes, “PubLayNet: Largest Dataset Ever for Document Layout Analysis”. In ICDAR, 2019</a:t>
            </a:r>
            <a:endParaRPr sz="1100"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None/>
            </a:pPr>
            <a:r>
              <a:rPr lang="en" sz="1100">
                <a:solidFill>
                  <a:schemeClr val="dk1"/>
                </a:solidFill>
              </a:rPr>
              <a:t>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7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Illustration segmentation results - example</a:t>
            </a:r>
            <a:endParaRPr/>
          </a:p>
        </p:txBody>
      </p:sp>
      <p:sp>
        <p:nvSpPr>
          <p:cNvPr id="1179" name="Google Shape;1179;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1180" name="Google Shape;1180;p76"/>
          <p:cNvSpPr txBox="1"/>
          <p:nvPr/>
        </p:nvSpPr>
        <p:spPr>
          <a:xfrm>
            <a:off x="2274438" y="727988"/>
            <a:ext cx="4595100" cy="3333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b="1">
                <a:solidFill>
                  <a:schemeClr val="dk2"/>
                </a:solidFill>
              </a:rPr>
              <a:t>IlluHisDoc</a:t>
            </a:r>
            <a:endParaRPr>
              <a:solidFill>
                <a:schemeClr val="dk2"/>
              </a:solidFill>
            </a:endParaRPr>
          </a:p>
        </p:txBody>
      </p:sp>
      <p:pic>
        <p:nvPicPr>
          <p:cNvPr id="1181" name="Google Shape;1181;p76"/>
          <p:cNvPicPr preferRelativeResize="0"/>
          <p:nvPr/>
        </p:nvPicPr>
        <p:blipFill>
          <a:blip r:embed="rId3">
            <a:alphaModFix/>
          </a:blip>
          <a:stretch>
            <a:fillRect/>
          </a:stretch>
        </p:blipFill>
        <p:spPr>
          <a:xfrm>
            <a:off x="565513" y="1061300"/>
            <a:ext cx="8012978" cy="3903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77"/>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Illustration segmentation results - example</a:t>
            </a:r>
            <a:endParaRPr/>
          </a:p>
        </p:txBody>
      </p:sp>
      <p:sp>
        <p:nvSpPr>
          <p:cNvPr id="1187" name="Google Shape;1187;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1188" name="Google Shape;1188;p77"/>
          <p:cNvSpPr txBox="1"/>
          <p:nvPr/>
        </p:nvSpPr>
        <p:spPr>
          <a:xfrm>
            <a:off x="2274438" y="727988"/>
            <a:ext cx="4595100" cy="3333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b="1">
                <a:solidFill>
                  <a:schemeClr val="dk2"/>
                </a:solidFill>
              </a:rPr>
              <a:t>IlluHisDoc</a:t>
            </a:r>
            <a:endParaRPr>
              <a:solidFill>
                <a:schemeClr val="dk2"/>
              </a:solidFill>
            </a:endParaRPr>
          </a:p>
        </p:txBody>
      </p:sp>
      <p:pic>
        <p:nvPicPr>
          <p:cNvPr id="1189" name="Google Shape;1189;p77"/>
          <p:cNvPicPr preferRelativeResize="0"/>
          <p:nvPr/>
        </p:nvPicPr>
        <p:blipFill>
          <a:blip r:embed="rId3">
            <a:alphaModFix/>
          </a:blip>
          <a:stretch>
            <a:fillRect/>
          </a:stretch>
        </p:blipFill>
        <p:spPr>
          <a:xfrm>
            <a:off x="565513" y="1061300"/>
            <a:ext cx="8012978" cy="3903650"/>
          </a:xfrm>
          <a:prstGeom prst="rect">
            <a:avLst/>
          </a:prstGeom>
          <a:noFill/>
          <a:ln>
            <a:noFill/>
          </a:ln>
        </p:spPr>
      </p:pic>
      <p:sp>
        <p:nvSpPr>
          <p:cNvPr id="1190" name="Google Shape;1190;p77"/>
          <p:cNvSpPr/>
          <p:nvPr/>
        </p:nvSpPr>
        <p:spPr>
          <a:xfrm>
            <a:off x="4450500" y="3311625"/>
            <a:ext cx="1443900" cy="10791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7"/>
          <p:cNvSpPr/>
          <p:nvPr/>
        </p:nvSpPr>
        <p:spPr>
          <a:xfrm>
            <a:off x="1055250" y="1362375"/>
            <a:ext cx="1317900" cy="10791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7"/>
          <p:cNvSpPr/>
          <p:nvPr/>
        </p:nvSpPr>
        <p:spPr>
          <a:xfrm>
            <a:off x="4572000" y="1528300"/>
            <a:ext cx="742500" cy="5727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7"/>
          <p:cNvSpPr/>
          <p:nvPr/>
        </p:nvSpPr>
        <p:spPr>
          <a:xfrm>
            <a:off x="1192925" y="3069975"/>
            <a:ext cx="627000" cy="15624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7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Web application - demo</a:t>
            </a:r>
            <a:endParaRPr/>
          </a:p>
        </p:txBody>
      </p:sp>
      <p:sp>
        <p:nvSpPr>
          <p:cNvPr id="1199" name="Google Shape;1199;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pic>
        <p:nvPicPr>
          <p:cNvPr id="1200" name="Google Shape;1200;p78"/>
          <p:cNvPicPr preferRelativeResize="0"/>
          <p:nvPr/>
        </p:nvPicPr>
        <p:blipFill>
          <a:blip r:embed="rId3">
            <a:alphaModFix/>
          </a:blip>
          <a:stretch>
            <a:fillRect/>
          </a:stretch>
        </p:blipFill>
        <p:spPr>
          <a:xfrm>
            <a:off x="4001722" y="3481575"/>
            <a:ext cx="1140551" cy="1491274"/>
          </a:xfrm>
          <a:prstGeom prst="rect">
            <a:avLst/>
          </a:prstGeom>
          <a:noFill/>
          <a:ln>
            <a:noFill/>
          </a:ln>
        </p:spPr>
      </p:pic>
      <p:pic>
        <p:nvPicPr>
          <p:cNvPr id="1201" name="Google Shape;1201;p78"/>
          <p:cNvPicPr preferRelativeResize="0"/>
          <p:nvPr/>
        </p:nvPicPr>
        <p:blipFill>
          <a:blip r:embed="rId4">
            <a:alphaModFix/>
          </a:blip>
          <a:stretch>
            <a:fillRect/>
          </a:stretch>
        </p:blipFill>
        <p:spPr>
          <a:xfrm>
            <a:off x="1015351" y="3717625"/>
            <a:ext cx="2316307" cy="1019175"/>
          </a:xfrm>
          <a:prstGeom prst="rect">
            <a:avLst/>
          </a:prstGeom>
          <a:noFill/>
          <a:ln>
            <a:noFill/>
          </a:ln>
        </p:spPr>
      </p:pic>
      <p:pic>
        <p:nvPicPr>
          <p:cNvPr id="1202" name="Google Shape;1202;p78"/>
          <p:cNvPicPr preferRelativeResize="0"/>
          <p:nvPr/>
        </p:nvPicPr>
        <p:blipFill>
          <a:blip r:embed="rId5">
            <a:alphaModFix/>
          </a:blip>
          <a:stretch>
            <a:fillRect/>
          </a:stretch>
        </p:blipFill>
        <p:spPr>
          <a:xfrm>
            <a:off x="5917700" y="3674361"/>
            <a:ext cx="1866250" cy="1105700"/>
          </a:xfrm>
          <a:prstGeom prst="rect">
            <a:avLst/>
          </a:prstGeom>
          <a:noFill/>
          <a:ln>
            <a:noFill/>
          </a:ln>
        </p:spPr>
      </p:pic>
      <p:sp>
        <p:nvSpPr>
          <p:cNvPr id="1203" name="Google Shape;1203;p78"/>
          <p:cNvSpPr txBox="1">
            <a:spLocks noGrp="1"/>
          </p:cNvSpPr>
          <p:nvPr>
            <p:ph type="body" idx="1"/>
          </p:nvPr>
        </p:nvSpPr>
        <p:spPr>
          <a:xfrm>
            <a:off x="132300" y="1946275"/>
            <a:ext cx="8879400" cy="125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200" u="sng">
                <a:solidFill>
                  <a:schemeClr val="accent5"/>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https://enherit.paris.inria.fr</a:t>
            </a:r>
            <a:endParaRPr sz="2200"/>
          </a:p>
          <a:p>
            <a:pPr marL="0" lvl="0" indent="0" algn="ctr" rtl="0">
              <a:lnSpc>
                <a:spcPct val="200000"/>
              </a:lnSpc>
              <a:spcBef>
                <a:spcPts val="0"/>
              </a:spcBef>
              <a:spcAft>
                <a:spcPts val="0"/>
              </a:spcAft>
              <a:buNone/>
            </a:pPr>
            <a:endParaRPr sz="2200"/>
          </a:p>
          <a:p>
            <a:pPr marL="0" lvl="0" indent="0" algn="ctr" rtl="0">
              <a:lnSpc>
                <a:spcPct val="200000"/>
              </a:lnSpc>
              <a:spcBef>
                <a:spcPts val="1000"/>
              </a:spcBef>
              <a:spcAft>
                <a:spcPts val="1000"/>
              </a:spcAft>
              <a:buNone/>
            </a:pPr>
            <a:endParaRPr sz="22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2" name="demo">
            <a:hlinkClick r:id="" action="ppaction://media"/>
            <a:extLst>
              <a:ext uri="{FF2B5EF4-FFF2-40B4-BE49-F238E27FC236}">
                <a16:creationId xmlns:a16="http://schemas.microsoft.com/office/drawing/2014/main" id="{035B9E57-E786-F04E-8970-92DA0A3770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8678" y="0"/>
            <a:ext cx="855662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80"/>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Future work - failure cases</a:t>
            </a:r>
            <a:endParaRPr/>
          </a:p>
        </p:txBody>
      </p:sp>
      <p:sp>
        <p:nvSpPr>
          <p:cNvPr id="1214" name="Google Shape;1214;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pic>
        <p:nvPicPr>
          <p:cNvPr id="1215" name="Google Shape;1215;p80"/>
          <p:cNvPicPr preferRelativeResize="0"/>
          <p:nvPr/>
        </p:nvPicPr>
        <p:blipFill>
          <a:blip r:embed="rId3">
            <a:alphaModFix/>
          </a:blip>
          <a:stretch>
            <a:fillRect/>
          </a:stretch>
        </p:blipFill>
        <p:spPr>
          <a:xfrm>
            <a:off x="755637" y="1274238"/>
            <a:ext cx="3344557" cy="2545176"/>
          </a:xfrm>
          <a:prstGeom prst="rect">
            <a:avLst/>
          </a:prstGeom>
          <a:noFill/>
          <a:ln>
            <a:noFill/>
          </a:ln>
        </p:spPr>
      </p:pic>
      <p:pic>
        <p:nvPicPr>
          <p:cNvPr id="1216" name="Google Shape;1216;p80"/>
          <p:cNvPicPr preferRelativeResize="0"/>
          <p:nvPr/>
        </p:nvPicPr>
        <p:blipFill>
          <a:blip r:embed="rId4">
            <a:alphaModFix/>
          </a:blip>
          <a:stretch>
            <a:fillRect/>
          </a:stretch>
        </p:blipFill>
        <p:spPr>
          <a:xfrm>
            <a:off x="4625237" y="1270437"/>
            <a:ext cx="3763125" cy="2577700"/>
          </a:xfrm>
          <a:prstGeom prst="rect">
            <a:avLst/>
          </a:prstGeom>
          <a:noFill/>
          <a:ln>
            <a:noFill/>
          </a:ln>
        </p:spPr>
      </p:pic>
      <p:sp>
        <p:nvSpPr>
          <p:cNvPr id="1217" name="Google Shape;1217;p80"/>
          <p:cNvSpPr txBox="1"/>
          <p:nvPr/>
        </p:nvSpPr>
        <p:spPr>
          <a:xfrm>
            <a:off x="524125" y="4393800"/>
            <a:ext cx="8520600" cy="66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a:solidFill>
                  <a:schemeClr val="dk2"/>
                </a:solidFill>
              </a:rPr>
              <a:t>Improve synthetic generation with </a:t>
            </a:r>
            <a:r>
              <a:rPr lang="en" sz="1700" b="1">
                <a:solidFill>
                  <a:schemeClr val="dk2"/>
                </a:solidFill>
              </a:rPr>
              <a:t>more elements</a:t>
            </a:r>
            <a:r>
              <a:rPr lang="en" sz="1700">
                <a:solidFill>
                  <a:schemeClr val="dk2"/>
                </a:solidFill>
              </a:rPr>
              <a:t> </a:t>
            </a:r>
            <a:endParaRPr sz="1700">
              <a:solidFill>
                <a:schemeClr val="dk2"/>
              </a:solidFill>
            </a:endParaRPr>
          </a:p>
          <a:p>
            <a:pPr marL="0" lvl="0" indent="0" algn="ctr" rtl="0">
              <a:lnSpc>
                <a:spcPct val="150000"/>
              </a:lnSpc>
              <a:spcBef>
                <a:spcPts val="0"/>
              </a:spcBef>
              <a:spcAft>
                <a:spcPts val="0"/>
              </a:spcAft>
              <a:buNone/>
            </a:pPr>
            <a:r>
              <a:rPr lang="en" sz="1700">
                <a:solidFill>
                  <a:schemeClr val="dk2"/>
                </a:solidFill>
              </a:rPr>
              <a:t>and </a:t>
            </a:r>
            <a:r>
              <a:rPr lang="en" sz="1700" b="1">
                <a:solidFill>
                  <a:schemeClr val="dk2"/>
                </a:solidFill>
              </a:rPr>
              <a:t>more advanced augmentations</a:t>
            </a:r>
            <a:r>
              <a:rPr lang="en" sz="1700">
                <a:solidFill>
                  <a:schemeClr val="dk2"/>
                </a:solidFill>
              </a:rPr>
              <a:t>!</a:t>
            </a:r>
            <a:endParaRPr sz="1700">
              <a:solidFill>
                <a:schemeClr val="dk2"/>
              </a:solidFill>
            </a:endParaRPr>
          </a:p>
        </p:txBody>
      </p:sp>
      <p:sp>
        <p:nvSpPr>
          <p:cNvPr id="1218" name="Google Shape;1218;p80"/>
          <p:cNvSpPr/>
          <p:nvPr/>
        </p:nvSpPr>
        <p:spPr>
          <a:xfrm>
            <a:off x="1608475" y="4500899"/>
            <a:ext cx="588300" cy="448800"/>
          </a:xfrm>
          <a:prstGeom prst="rightArrow">
            <a:avLst>
              <a:gd name="adj1" fmla="val 50000"/>
              <a:gd name="adj2" fmla="val 50000"/>
            </a:avLst>
          </a:prstGeom>
          <a:solidFill>
            <a:srgbClr val="4C9D9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81"/>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Conclusion</a:t>
            </a:r>
            <a:endParaRPr/>
          </a:p>
        </p:txBody>
      </p:sp>
      <p:sp>
        <p:nvSpPr>
          <p:cNvPr id="1224" name="Google Shape;122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1225" name="Google Shape;1225;p81"/>
          <p:cNvSpPr txBox="1">
            <a:spLocks noGrp="1"/>
          </p:cNvSpPr>
          <p:nvPr>
            <p:ph type="body" idx="1"/>
          </p:nvPr>
        </p:nvSpPr>
        <p:spPr>
          <a:xfrm>
            <a:off x="132300" y="1946275"/>
            <a:ext cx="8879400" cy="1251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2000"/>
              <a:t>A single and ready-to-use system that leverages synthetic data to efficiently extract text lines and illustrations from real historical documents!</a:t>
            </a:r>
            <a:endParaRPr sz="2000"/>
          </a:p>
          <a:p>
            <a:pPr marL="0" lvl="0" indent="0" algn="ctr" rtl="0">
              <a:lnSpc>
                <a:spcPct val="200000"/>
              </a:lnSpc>
              <a:spcBef>
                <a:spcPts val="1000"/>
              </a:spcBef>
              <a:spcAft>
                <a:spcPts val="0"/>
              </a:spcAft>
              <a:buNone/>
            </a:pPr>
            <a:endParaRPr sz="2000" b="1"/>
          </a:p>
          <a:p>
            <a:pPr marL="0" lvl="0" indent="0" algn="ctr" rtl="0">
              <a:lnSpc>
                <a:spcPct val="200000"/>
              </a:lnSpc>
              <a:spcBef>
                <a:spcPts val="1000"/>
              </a:spcBef>
              <a:spcAft>
                <a:spcPts val="1000"/>
              </a:spcAft>
              <a:buNone/>
            </a:pPr>
            <a:endParaRPr sz="2000"/>
          </a:p>
        </p:txBody>
      </p:sp>
      <p:sp>
        <p:nvSpPr>
          <p:cNvPr id="1226" name="Google Shape;1226;p81"/>
          <p:cNvSpPr/>
          <p:nvPr/>
        </p:nvSpPr>
        <p:spPr>
          <a:xfrm>
            <a:off x="3090000" y="867213"/>
            <a:ext cx="2964000" cy="829500"/>
          </a:xfrm>
          <a:prstGeom prst="ellipse">
            <a:avLst/>
          </a:prstGeom>
          <a:noFill/>
          <a:ln w="76200"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434343"/>
                </a:solidFill>
              </a:rPr>
              <a:t> docExtractor</a:t>
            </a:r>
            <a:endParaRPr sz="2200" b="1">
              <a:solidFill>
                <a:srgbClr val="434343"/>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8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Conclusion</a:t>
            </a:r>
            <a:endParaRPr/>
          </a:p>
        </p:txBody>
      </p:sp>
      <p:sp>
        <p:nvSpPr>
          <p:cNvPr id="1232" name="Google Shape;1232;p82"/>
          <p:cNvSpPr txBox="1">
            <a:spLocks noGrp="1"/>
          </p:cNvSpPr>
          <p:nvPr>
            <p:ph type="body" idx="1"/>
          </p:nvPr>
        </p:nvSpPr>
        <p:spPr>
          <a:xfrm>
            <a:off x="311700" y="800050"/>
            <a:ext cx="8520600" cy="29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233" name="Google Shape;1233;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1234" name="Google Shape;1234;p82"/>
          <p:cNvSpPr txBox="1"/>
          <p:nvPr/>
        </p:nvSpPr>
        <p:spPr>
          <a:xfrm>
            <a:off x="311700" y="3715450"/>
            <a:ext cx="8139600" cy="105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dirty="0">
                <a:solidFill>
                  <a:schemeClr val="dk2"/>
                </a:solidFill>
              </a:rPr>
              <a:t>Project webpage: 		</a:t>
            </a:r>
            <a:r>
              <a:rPr lang="en" sz="1600" u="sng" dirty="0">
                <a:solidFill>
                  <a:schemeClr val="hlink"/>
                </a:solidFill>
                <a:hlinkClick r:id="rId3"/>
              </a:rPr>
              <a:t>http</a:t>
            </a:r>
            <a:r>
              <a:rPr lang="en" sz="1600" b="1" u="sng" dirty="0">
                <a:solidFill>
                  <a:schemeClr val="hlink"/>
                </a:solidFill>
                <a:hlinkClick r:id="rId3"/>
              </a:rPr>
              <a:t>://</a:t>
            </a:r>
            <a:r>
              <a:rPr lang="en" sz="1600" u="sng" dirty="0">
                <a:solidFill>
                  <a:schemeClr val="hlink"/>
                </a:solidFill>
                <a:hlinkClick r:id="rId3"/>
              </a:rPr>
              <a:t>imagine.enpc.fr/~monniert/docExtractor/</a:t>
            </a:r>
            <a:r>
              <a:rPr lang="en" sz="1600" dirty="0">
                <a:solidFill>
                  <a:schemeClr val="dk2"/>
                </a:solidFill>
              </a:rPr>
              <a:t> </a:t>
            </a:r>
            <a:endParaRPr sz="1600" dirty="0">
              <a:solidFill>
                <a:schemeClr val="dk2"/>
              </a:solidFill>
            </a:endParaRPr>
          </a:p>
          <a:p>
            <a:pPr marL="0" lvl="0" indent="0" algn="l" rtl="0">
              <a:lnSpc>
                <a:spcPct val="115000"/>
              </a:lnSpc>
              <a:spcBef>
                <a:spcPts val="0"/>
              </a:spcBef>
              <a:spcAft>
                <a:spcPts val="0"/>
              </a:spcAft>
              <a:buNone/>
            </a:pPr>
            <a:r>
              <a:rPr lang="en" sz="1600" b="1" dirty="0">
                <a:solidFill>
                  <a:schemeClr val="dk2"/>
                </a:solidFill>
              </a:rPr>
              <a:t>Code:</a:t>
            </a:r>
            <a:r>
              <a:rPr lang="en" sz="1600" b="1" dirty="0"/>
              <a:t> 			</a:t>
            </a:r>
            <a:r>
              <a:rPr lang="en" sz="1600" u="sng" dirty="0">
                <a:solidFill>
                  <a:schemeClr val="hlink"/>
                </a:solidFill>
                <a:hlinkClick r:id="rId4"/>
              </a:rPr>
              <a:t>https://github.com/monniert/docExtractor</a:t>
            </a:r>
            <a:endParaRPr sz="1600" dirty="0"/>
          </a:p>
          <a:p>
            <a:pPr marL="0" lvl="0" indent="0" algn="l" rtl="0">
              <a:lnSpc>
                <a:spcPct val="115000"/>
              </a:lnSpc>
              <a:spcBef>
                <a:spcPts val="0"/>
              </a:spcBef>
              <a:spcAft>
                <a:spcPts val="0"/>
              </a:spcAft>
              <a:buNone/>
            </a:pPr>
            <a:r>
              <a:rPr lang="en" sz="1600" b="1" dirty="0">
                <a:solidFill>
                  <a:schemeClr val="dk2"/>
                </a:solidFill>
              </a:rPr>
              <a:t>Web application:		</a:t>
            </a:r>
            <a:r>
              <a:rPr lang="en" sz="1600" u="sng" dirty="0">
                <a:solidFill>
                  <a:schemeClr val="hlink"/>
                </a:solidFill>
                <a:hlinkClick r:id="rId5"/>
              </a:rPr>
              <a:t>https://enherit.paris.inria.fr</a:t>
            </a:r>
            <a:endParaRPr sz="1600" dirty="0">
              <a:solidFill>
                <a:schemeClr val="dk2"/>
              </a:solidFill>
            </a:endParaRPr>
          </a:p>
          <a:p>
            <a:pPr marL="0" lvl="0" indent="0" algn="l" rtl="0">
              <a:lnSpc>
                <a:spcPct val="115000"/>
              </a:lnSpc>
              <a:spcBef>
                <a:spcPts val="0"/>
              </a:spcBef>
              <a:spcAft>
                <a:spcPts val="0"/>
              </a:spcAft>
              <a:buNone/>
            </a:pPr>
            <a:endParaRPr sz="1600" dirty="0">
              <a:solidFill>
                <a:schemeClr val="dk2"/>
              </a:solidFill>
            </a:endParaRPr>
          </a:p>
          <a:p>
            <a:pPr marL="0" lvl="0" indent="0" algn="l" rtl="0">
              <a:lnSpc>
                <a:spcPct val="115000"/>
              </a:lnSpc>
              <a:spcBef>
                <a:spcPts val="0"/>
              </a:spcBef>
              <a:spcAft>
                <a:spcPts val="0"/>
              </a:spcAft>
              <a:buNone/>
            </a:pPr>
            <a:endParaRPr sz="1600" dirty="0"/>
          </a:p>
        </p:txBody>
      </p:sp>
      <p:sp>
        <p:nvSpPr>
          <p:cNvPr id="1235" name="Google Shape;1235;p82"/>
          <p:cNvSpPr/>
          <p:nvPr/>
        </p:nvSpPr>
        <p:spPr>
          <a:xfrm>
            <a:off x="3090000" y="867213"/>
            <a:ext cx="2964000" cy="829500"/>
          </a:xfrm>
          <a:prstGeom prst="ellipse">
            <a:avLst/>
          </a:prstGeom>
          <a:noFill/>
          <a:ln w="76200" cap="flat" cmpd="sng">
            <a:solidFill>
              <a:srgbClr val="4C9D9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434343"/>
                </a:solidFill>
              </a:rPr>
              <a:t> docExtractor</a:t>
            </a:r>
            <a:endParaRPr sz="2200" b="1">
              <a:solidFill>
                <a:srgbClr val="434343"/>
              </a:solidFill>
            </a:endParaRPr>
          </a:p>
        </p:txBody>
      </p:sp>
      <p:sp>
        <p:nvSpPr>
          <p:cNvPr id="1236" name="Google Shape;1236;p82"/>
          <p:cNvSpPr txBox="1">
            <a:spLocks noGrp="1"/>
          </p:cNvSpPr>
          <p:nvPr>
            <p:ph type="body" idx="1"/>
          </p:nvPr>
        </p:nvSpPr>
        <p:spPr>
          <a:xfrm>
            <a:off x="132300" y="1946275"/>
            <a:ext cx="8879400" cy="997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2000"/>
              <a:t>A single and ready-to-use system that leverages synthetic data to efficiently extract text lines and illustrations from real historical documents!</a:t>
            </a:r>
            <a:endParaRPr sz="2000" b="1"/>
          </a:p>
          <a:p>
            <a:pPr marL="0" lvl="0" indent="0" algn="ctr" rtl="0">
              <a:lnSpc>
                <a:spcPct val="200000"/>
              </a:lnSpc>
              <a:spcBef>
                <a:spcPts val="1000"/>
              </a:spcBef>
              <a:spcAft>
                <a:spcPts val="1000"/>
              </a:spcAft>
              <a:buNone/>
            </a:pP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 name="teaser">
            <a:hlinkClick r:id="" action="ppaction://media"/>
            <a:extLst>
              <a:ext uri="{FF2B5EF4-FFF2-40B4-BE49-F238E27FC236}">
                <a16:creationId xmlns:a16="http://schemas.microsoft.com/office/drawing/2014/main" id="{4C2F2329-8F67-ED41-9CCA-1392875100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960" y="0"/>
            <a:ext cx="850582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0"/>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Contributions</a:t>
            </a:r>
            <a:endParaRPr/>
          </a:p>
        </p:txBody>
      </p:sp>
      <p:sp>
        <p:nvSpPr>
          <p:cNvPr id="258" name="Google Shape;258;p20"/>
          <p:cNvSpPr txBox="1">
            <a:spLocks noGrp="1"/>
          </p:cNvSpPr>
          <p:nvPr>
            <p:ph type="body" idx="1"/>
          </p:nvPr>
        </p:nvSpPr>
        <p:spPr>
          <a:xfrm>
            <a:off x="311700" y="1291800"/>
            <a:ext cx="8709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AutoNum type="arabicPeriod"/>
            </a:pPr>
            <a:r>
              <a:rPr lang="en"/>
              <a:t>A </a:t>
            </a:r>
            <a:r>
              <a:rPr lang="en" b="1"/>
              <a:t>synthetic document generation pipeline</a:t>
            </a:r>
            <a:r>
              <a:rPr lang="en"/>
              <a:t> with fine GT</a:t>
            </a:r>
            <a:endParaRPr/>
          </a:p>
          <a:p>
            <a:pPr marL="0" lvl="0" indent="0" algn="l" rtl="0">
              <a:lnSpc>
                <a:spcPct val="200000"/>
              </a:lnSpc>
              <a:spcBef>
                <a:spcPts val="1000"/>
              </a:spcBef>
              <a:spcAft>
                <a:spcPts val="1000"/>
              </a:spcAft>
              <a:buNone/>
            </a:pPr>
            <a:endParaRPr/>
          </a:p>
        </p:txBody>
      </p:sp>
      <p:sp>
        <p:nvSpPr>
          <p:cNvPr id="259" name="Google Shape;25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1"/>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Contributions</a:t>
            </a:r>
            <a:endParaRPr/>
          </a:p>
        </p:txBody>
      </p:sp>
      <p:sp>
        <p:nvSpPr>
          <p:cNvPr id="265" name="Google Shape;265;p21"/>
          <p:cNvSpPr txBox="1">
            <a:spLocks noGrp="1"/>
          </p:cNvSpPr>
          <p:nvPr>
            <p:ph type="body" idx="1"/>
          </p:nvPr>
        </p:nvSpPr>
        <p:spPr>
          <a:xfrm>
            <a:off x="311700" y="1291800"/>
            <a:ext cx="8709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AutoNum type="arabicPeriod"/>
            </a:pPr>
            <a:r>
              <a:rPr lang="en"/>
              <a:t>A </a:t>
            </a:r>
            <a:r>
              <a:rPr lang="en" b="1"/>
              <a:t>synthetic document generation pipeline </a:t>
            </a:r>
            <a:r>
              <a:rPr lang="en"/>
              <a:t>with fine GT</a:t>
            </a:r>
            <a:endParaRPr b="1"/>
          </a:p>
          <a:p>
            <a:pPr marL="457200" lvl="0" indent="-342900" algn="l" rtl="0">
              <a:lnSpc>
                <a:spcPct val="200000"/>
              </a:lnSpc>
              <a:spcBef>
                <a:spcPts val="1000"/>
              </a:spcBef>
              <a:spcAft>
                <a:spcPts val="0"/>
              </a:spcAft>
              <a:buSzPts val="1800"/>
              <a:buAutoNum type="arabicPeriod"/>
            </a:pPr>
            <a:r>
              <a:rPr lang="en"/>
              <a:t>A new system with </a:t>
            </a:r>
            <a:r>
              <a:rPr lang="en" b="1"/>
              <a:t>impressive performances on unseen data</a:t>
            </a:r>
            <a:endParaRPr/>
          </a:p>
          <a:p>
            <a:pPr marL="0" lvl="0" indent="0" algn="l" rtl="0">
              <a:lnSpc>
                <a:spcPct val="200000"/>
              </a:lnSpc>
              <a:spcBef>
                <a:spcPts val="1000"/>
              </a:spcBef>
              <a:spcAft>
                <a:spcPts val="1000"/>
              </a:spcAft>
              <a:buNone/>
            </a:pPr>
            <a:endParaRPr i="1"/>
          </a:p>
        </p:txBody>
      </p:sp>
      <p:sp>
        <p:nvSpPr>
          <p:cNvPr id="266" name="Google Shape;26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3157</Words>
  <Application>Microsoft Macintosh PowerPoint</Application>
  <PresentationFormat>On-screen Show (16:9)</PresentationFormat>
  <Paragraphs>502</Paragraphs>
  <Slides>69</Slides>
  <Notes>69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Caveat</vt:lpstr>
      <vt:lpstr>Georgia</vt:lpstr>
      <vt:lpstr>Simple Light</vt:lpstr>
      <vt:lpstr>docExtractor: An off-the-shelf  historical document element extraction</vt:lpstr>
      <vt:lpstr>Motivation</vt:lpstr>
      <vt:lpstr>Motivation</vt:lpstr>
      <vt:lpstr>Motivation</vt:lpstr>
      <vt:lpstr>Motivation</vt:lpstr>
      <vt:lpstr>Our idea</vt:lpstr>
      <vt:lpstr>PowerPoint Presentation</vt:lpstr>
      <vt:lpstr>Contributions</vt:lpstr>
      <vt:lpstr>Contributions</vt:lpstr>
      <vt:lpstr>Contributions</vt:lpstr>
      <vt:lpstr>Our approach</vt:lpstr>
      <vt:lpstr>Synthetic document generation pipeline</vt:lpstr>
      <vt:lpstr>Synthetic document generation pipeline</vt:lpstr>
      <vt:lpstr>Synthetic document generation pipeline</vt:lpstr>
      <vt:lpstr>Synthetic document generation pipeline</vt:lpstr>
      <vt:lpstr>Background composition</vt:lpstr>
      <vt:lpstr>Background composition</vt:lpstr>
      <vt:lpstr>Background composition</vt:lpstr>
      <vt:lpstr>Background composition</vt:lpstr>
      <vt:lpstr>Content generation</vt:lpstr>
      <vt:lpstr>Content generation</vt:lpstr>
      <vt:lpstr>Content generation</vt:lpstr>
      <vt:lpstr>Element types</vt:lpstr>
      <vt:lpstr>Element types</vt:lpstr>
      <vt:lpstr>Element types</vt:lpstr>
      <vt:lpstr>Element types - drawing</vt:lpstr>
      <vt:lpstr>Element types - drawing</vt:lpstr>
      <vt:lpstr>Element types - drawing</vt:lpstr>
      <vt:lpstr>Element types - drawing</vt:lpstr>
      <vt:lpstr>Element types - text</vt:lpstr>
      <vt:lpstr>Element types - text</vt:lpstr>
      <vt:lpstr>Element types - text</vt:lpstr>
      <vt:lpstr>Element types - text</vt:lpstr>
      <vt:lpstr>Element types - text</vt:lpstr>
      <vt:lpstr>Element types - text</vt:lpstr>
      <vt:lpstr>Noise addition</vt:lpstr>
      <vt:lpstr>Noise addition</vt:lpstr>
      <vt:lpstr>Noise addition</vt:lpstr>
      <vt:lpstr>Noise addition</vt:lpstr>
      <vt:lpstr>SynDoc examples</vt:lpstr>
      <vt:lpstr>SynDoc examples</vt:lpstr>
      <vt:lpstr>SynDoc examples</vt:lpstr>
      <vt:lpstr>SynDoc examples</vt:lpstr>
      <vt:lpstr>SynDoc examples</vt:lpstr>
      <vt:lpstr>SynDoc examples</vt:lpstr>
      <vt:lpstr>SynDoc examples</vt:lpstr>
      <vt:lpstr>SynDoc examples</vt:lpstr>
      <vt:lpstr>SynDoc examples</vt:lpstr>
      <vt:lpstr>SynDoc examples</vt:lpstr>
      <vt:lpstr>Segmentation method</vt:lpstr>
      <vt:lpstr>Segmentation method</vt:lpstr>
      <vt:lpstr>Segmentation method</vt:lpstr>
      <vt:lpstr>Evaluations</vt:lpstr>
      <vt:lpstr>IlluHisDoc dataset</vt:lpstr>
      <vt:lpstr>Baseline detection results</vt:lpstr>
      <vt:lpstr>Baseline detection results</vt:lpstr>
      <vt:lpstr>Baseline detection results</vt:lpstr>
      <vt:lpstr>Data-efficient initialization for fine-tuning</vt:lpstr>
      <vt:lpstr>Data-efficient initialization for fine-tuning</vt:lpstr>
      <vt:lpstr>Illustration segmentation results (mIoU) </vt:lpstr>
      <vt:lpstr>Illustration segmentation results (mIoU) </vt:lpstr>
      <vt:lpstr>Illustration segmentation results (mIoU) </vt:lpstr>
      <vt:lpstr>Illustration segmentation results - example</vt:lpstr>
      <vt:lpstr>Illustration segmentation results - example</vt:lpstr>
      <vt:lpstr>Web application - demo</vt:lpstr>
      <vt:lpstr>PowerPoint Presentation</vt:lpstr>
      <vt:lpstr>Future work - failure cases</vt:lpstr>
      <vt:lpstr>Conclusion</vt:lpstr>
      <vt:lpstr>Conclusion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docExtractor: An off-the-shelf  historical document element extraction</dc:title>
  <cp:lastModifiedBy>Microsoft Office User</cp:lastModifiedBy>
  <cp:revision>4</cp:revision>
  <dcterms:modified xsi:type="dcterms:W3CDTF">2020-11-18T20:34:40Z</dcterms:modified>
</cp:coreProperties>
</file>