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</p:sldMasterIdLst>
  <p:notesMasterIdLst>
    <p:notesMasterId r:id="rId11"/>
  </p:notesMasterIdLst>
  <p:sldIdLst>
    <p:sldId id="256" r:id="rId2"/>
    <p:sldId id="364" r:id="rId3"/>
    <p:sldId id="365" r:id="rId4"/>
    <p:sldId id="366" r:id="rId5"/>
    <p:sldId id="336" r:id="rId6"/>
    <p:sldId id="367" r:id="rId7"/>
    <p:sldId id="351" r:id="rId8"/>
    <p:sldId id="357" r:id="rId9"/>
    <p:sldId id="315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F5"/>
    <a:srgbClr val="4C9D96"/>
    <a:srgbClr val="E63E94"/>
    <a:srgbClr val="00FF00"/>
    <a:srgbClr val="DF00FF"/>
    <a:srgbClr val="00E212"/>
    <a:srgbClr val="00B7FF"/>
    <a:srgbClr val="FF4B4C"/>
    <a:srgbClr val="0099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66"/>
    <p:restoredTop sz="93659"/>
  </p:normalViewPr>
  <p:slideViewPr>
    <p:cSldViewPr snapToGrid="0">
      <p:cViewPr varScale="1">
        <p:scale>
          <a:sx n="206" d="100"/>
          <a:sy n="206" d="100"/>
        </p:scale>
        <p:origin x="142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9d9c289f73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9d9c289f73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tabLst/>
              <a:defRPr/>
            </a:pPr>
            <a:r>
              <a:rPr lang="en-US" dirty="0"/>
              <a:t>Hi, I am Tom and I will present our paper share with thy neighbors: single-view reconstruction by cross instance consistency.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FR" dirty="0"/>
              <a:t>The goal of single-view reconstruction is to output the 3D model depicted by a single image</a:t>
            </a:r>
          </a:p>
          <a:p>
            <a:pPr marL="457200" indent="-298450"/>
            <a:r>
              <a:rPr lang="en-FR" dirty="0"/>
              <a:t>Despite efforts to reduce supervision, the most advanced methods still rely on:</a:t>
            </a:r>
          </a:p>
          <a:p>
            <a:pPr marL="457200" indent="-298450">
              <a:buFontTx/>
              <a:buChar char="-"/>
            </a:pPr>
            <a:r>
              <a:rPr lang="en-FR" dirty="0"/>
              <a:t>multiple views and camera poses for ShapeNet,</a:t>
            </a:r>
          </a:p>
          <a:p>
            <a:pPr marL="457200" indent="-298450">
              <a:buFontTx/>
              <a:buChar char="-"/>
            </a:pPr>
            <a:r>
              <a:rPr lang="en-FR" dirty="0"/>
              <a:t>silhouettes and assumptions like symmetry or known template shapes for real-images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en-FR" dirty="0"/>
              <a:t>By design, such supervision is limiting the applicability because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en-FR" dirty="0"/>
              <a:t>annotations can either be unknown or coarse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en-FR" dirty="0"/>
              <a:t>template shapes are not always available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en-FR" dirty="0"/>
              <a:t>abd the symmetry hypothesis can be not valid</a:t>
            </a:r>
          </a:p>
          <a:p>
            <a:pPr marL="158750" indent="0">
              <a:buFontTx/>
              <a:buNone/>
            </a:pP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292329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FR" dirty="0"/>
              <a:t>In this work, our goal is to learn a system from raw images of an object category, without any further assumption.</a:t>
            </a:r>
          </a:p>
          <a:p>
            <a:pPr marL="457200" indent="-298450"/>
            <a:r>
              <a:rPr lang="en-FR" dirty="0"/>
              <a:t>Our key insight to avoid supervision is to leverage the consistency across different instances.</a:t>
            </a:r>
          </a:p>
          <a:p>
            <a:pPr marL="457200" indent="-298450"/>
            <a:r>
              <a:rPr lang="en-FR" dirty="0"/>
              <a:t>Our system called UNICORN is able to produce highly competitive results on diverse shapes from ShapeNet, as well as on real-images.</a:t>
            </a:r>
          </a:p>
        </p:txBody>
      </p:sp>
    </p:spTree>
    <p:extLst>
      <p:ext uri="{BB962C8B-B14F-4D97-AF65-F5344CB8AC3E}">
        <p14:creationId xmlns:p14="http://schemas.microsoft.com/office/powerpoint/2010/main" val="2348458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FR" dirty="0"/>
              <a:t>We approach this unsupervised learning problem as an image auto-encoding task,</a:t>
            </a:r>
          </a:p>
          <a:p>
            <a:pPr marL="457200" indent="-298450"/>
            <a:r>
              <a:rPr lang="en-FR" dirty="0"/>
              <a:t>where factors related to shape, texture, pose and background are modeled.</a:t>
            </a:r>
          </a:p>
          <a:p>
            <a:pPr marL="457200" indent="-298450"/>
            <a:r>
              <a:rPr lang="en-FR" dirty="0"/>
              <a:t>Specifically, the decoding part corresponds to the differentiable rendering of a mesh over a background image</a:t>
            </a:r>
          </a:p>
          <a:p>
            <a:pPr marL="457200" indent="-298450"/>
            <a:r>
              <a:rPr lang="en-FR" dirty="0"/>
              <a:t>Such a model is over-parameterized and is prone to degenerate solutions</a:t>
            </a:r>
          </a:p>
          <a:p>
            <a:pPr marL="457200" indent="-298450"/>
            <a:r>
              <a:rPr lang="en-FR" dirty="0"/>
              <a:t>For example, the background model can overfit the input image</a:t>
            </a:r>
          </a:p>
          <a:p>
            <a:pPr marL="457200" indent="-298450"/>
            <a:r>
              <a:rPr lang="en-GB" dirty="0"/>
              <a:t>Or t</a:t>
            </a:r>
            <a:r>
              <a:rPr lang="en-FR" dirty="0"/>
              <a:t>he 3D can be completely wrong despite a rendering from the input view being correct</a:t>
            </a:r>
          </a:p>
          <a:p>
            <a:pPr marL="457200" indent="-298450"/>
            <a:endParaRPr lang="en-FR" dirty="0"/>
          </a:p>
          <a:p>
            <a:pPr marL="457200" indent="-298450"/>
            <a:endParaRPr lang="en-FR" dirty="0"/>
          </a:p>
          <a:p>
            <a:pPr marL="457200" indent="-298450"/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253612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We design two data-driven approaches to leverage cross-instance consistency at its best during training.</a:t>
            </a:r>
          </a:p>
          <a:p>
            <a:r>
              <a:rPr lang="en-FR" dirty="0"/>
              <a:t>First, we introduce a curriculum learning technique consisting in progressively increasing the size of the conditioning space in a multi-stage fashion.</a:t>
            </a:r>
          </a:p>
          <a:p>
            <a:r>
              <a:rPr lang="en-FR" dirty="0"/>
              <a:t>At the beginning of training, small latent spaces force representations to be shared across a significant subset of instances.</a:t>
            </a:r>
          </a:p>
          <a:p>
            <a:r>
              <a:rPr lang="en-FR" dirty="0"/>
              <a:t>Then, this provides a good starting point to gradually specialize to specific instances</a:t>
            </a:r>
          </a:p>
          <a:p>
            <a:r>
              <a:rPr lang="en-FR" dirty="0"/>
              <a:t>by increasing the latent space dimension.</a:t>
            </a:r>
          </a:p>
          <a:p>
            <a:r>
              <a:rPr lang="en-FR" dirty="0"/>
              <a:t>Intuitively, this is a pragmatic solution to learn from an over-parametrized model.</a:t>
            </a:r>
          </a:p>
          <a:p>
            <a:r>
              <a:rPr lang="en-FR" dirty="0"/>
              <a:t>Second, given an input image and its predicted attributes, we introduce a loss operating on custom reconstructions of neighbors that have different viewpoints. Specifically, </a:t>
            </a:r>
          </a:p>
          <a:p>
            <a:r>
              <a:rPr lang="en-GB" dirty="0"/>
              <a:t>Given a </a:t>
            </a:r>
            <a:r>
              <a:rPr lang="en-FR" dirty="0"/>
              <a:t>shape neighbor with a different pose, we build its reconstructed image using the shape attribute of the input instead.</a:t>
            </a:r>
          </a:p>
          <a:p>
            <a:r>
              <a:rPr lang="en-FR" dirty="0"/>
              <a:t>Similarly, we repeat the process with the texture attribute.</a:t>
            </a:r>
          </a:p>
          <a:p>
            <a:r>
              <a:rPr lang="en-FR" dirty="0"/>
              <a:t>By applying a reconstruction loss on these output, this simple technique explicitly enforces attributes to be consistent across different viewpoints and thus prevents degenerate solutions.</a:t>
            </a:r>
          </a:p>
        </p:txBody>
      </p:sp>
    </p:spTree>
    <p:extLst>
      <p:ext uri="{BB962C8B-B14F-4D97-AF65-F5344CB8AC3E}">
        <p14:creationId xmlns:p14="http://schemas.microsoft.com/office/powerpoint/2010/main" val="50645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Let’s analyze the effects of each component by comparing results with our full model</a:t>
            </a:r>
          </a:p>
          <a:p>
            <a:r>
              <a:rPr lang="en-FR" dirty="0"/>
              <a:t>If we remove progressive conditioning, the predicted 3D objects clearly correpsond to degenerate cases</a:t>
            </a:r>
          </a:p>
          <a:p>
            <a:r>
              <a:rPr lang="en-FR" dirty="0"/>
              <a:t>If we remove the neighbor reconstruction loss, the shapes are ok but parts that are not seen from the input views are completely wrong</a:t>
            </a:r>
          </a:p>
        </p:txBody>
      </p:sp>
    </p:spTree>
    <p:extLst>
      <p:ext uri="{BB962C8B-B14F-4D97-AF65-F5344CB8AC3E}">
        <p14:creationId xmlns:p14="http://schemas.microsoft.com/office/powerpoint/2010/main" val="711349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On ShapeNet, we compared our work with the best supervised methods and obtained comparable performances.</a:t>
            </a:r>
          </a:p>
          <a:p>
            <a:r>
              <a:rPr lang="en-FR" dirty="0"/>
              <a:t>Here are some reconstrutions examples output by our method</a:t>
            </a:r>
          </a:p>
        </p:txBody>
      </p:sp>
    </p:spTree>
    <p:extLst>
      <p:ext uri="{BB962C8B-B14F-4D97-AF65-F5344CB8AC3E}">
        <p14:creationId xmlns:p14="http://schemas.microsoft.com/office/powerpoint/2010/main" val="1878787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We also demonstrate real-image results on various categories like cars</a:t>
            </a:r>
          </a:p>
          <a:p>
            <a:r>
              <a:rPr lang="en-GB" dirty="0"/>
              <a:t>B</a:t>
            </a:r>
            <a:r>
              <a:rPr lang="en-FR" dirty="0"/>
              <a:t>irds</a:t>
            </a:r>
          </a:p>
          <a:p>
            <a:r>
              <a:rPr lang="en-GB" dirty="0"/>
              <a:t>M</a:t>
            </a:r>
            <a:r>
              <a:rPr lang="en-FR" dirty="0"/>
              <a:t>otorbikes</a:t>
            </a:r>
          </a:p>
          <a:p>
            <a:r>
              <a:rPr lang="en-GB" dirty="0"/>
              <a:t>A</a:t>
            </a:r>
            <a:r>
              <a:rPr lang="en-FR" dirty="0"/>
              <a:t>nd horse</a:t>
            </a:r>
          </a:p>
        </p:txBody>
      </p:sp>
    </p:spTree>
    <p:extLst>
      <p:ext uri="{BB962C8B-B14F-4D97-AF65-F5344CB8AC3E}">
        <p14:creationId xmlns:p14="http://schemas.microsoft.com/office/powerpoint/2010/main" val="2965453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9d9c289f73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9d9c289f73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More details are available on our project webpage</a:t>
            </a:r>
          </a:p>
        </p:txBody>
      </p:sp>
    </p:spTree>
    <p:extLst>
      <p:ext uri="{BB962C8B-B14F-4D97-AF65-F5344CB8AC3E}">
        <p14:creationId xmlns:p14="http://schemas.microsoft.com/office/powerpoint/2010/main" val="398806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1496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689748"/>
            <a:ext cx="8520600" cy="3991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1468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682518"/>
            <a:ext cx="8520600" cy="398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ctr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gif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4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video" Target="../media/media2.mp4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jpg"/><Relationship Id="rId9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gif"/><Relationship Id="rId7" Type="http://schemas.openxmlformats.org/officeDocument/2006/relationships/image" Target="../media/image38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11" Type="http://schemas.openxmlformats.org/officeDocument/2006/relationships/image" Target="../media/image31.png"/><Relationship Id="rId5" Type="http://schemas.openxmlformats.org/officeDocument/2006/relationships/image" Target="../media/image36.gif"/><Relationship Id="rId10" Type="http://schemas.openxmlformats.org/officeDocument/2006/relationships/image" Target="../media/image41.gif"/><Relationship Id="rId4" Type="http://schemas.openxmlformats.org/officeDocument/2006/relationships/image" Target="../media/image35.gif"/><Relationship Id="rId9" Type="http://schemas.openxmlformats.org/officeDocument/2006/relationships/image" Target="../media/image4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44.png"/><Relationship Id="rId3" Type="http://schemas.microsoft.com/office/2007/relationships/media" Target="../media/media4.mp4"/><Relationship Id="rId7" Type="http://schemas.microsoft.com/office/2007/relationships/media" Target="../media/media6.mp4"/><Relationship Id="rId12" Type="http://schemas.openxmlformats.org/officeDocument/2006/relationships/image" Target="../media/image4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42.png"/><Relationship Id="rId5" Type="http://schemas.microsoft.com/office/2007/relationships/media" Target="../media/media5.mp4"/><Relationship Id="rId10" Type="http://schemas.openxmlformats.org/officeDocument/2006/relationships/notesSlide" Target="../notesSlides/notesSlide8.xml"/><Relationship Id="rId4" Type="http://schemas.openxmlformats.org/officeDocument/2006/relationships/video" Target="../media/media4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>
            <a:off x="0" y="1399059"/>
            <a:ext cx="9144000" cy="1574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000" dirty="0"/>
              <a:t>Share </a:t>
            </a:r>
            <a:r>
              <a:rPr lang="fr-FR" sz="3000" dirty="0" err="1"/>
              <a:t>With</a:t>
            </a:r>
            <a:r>
              <a:rPr lang="fr-FR" sz="3000" dirty="0"/>
              <a:t> </a:t>
            </a:r>
            <a:r>
              <a:rPr lang="fr-FR" sz="3000" dirty="0" err="1"/>
              <a:t>Thy</a:t>
            </a:r>
            <a:r>
              <a:rPr lang="fr-FR" sz="3000" dirty="0"/>
              <a:t> Neighbors: Single-</a:t>
            </a:r>
            <a:r>
              <a:rPr lang="fr-FR" sz="3000" dirty="0" err="1"/>
              <a:t>View</a:t>
            </a:r>
            <a:r>
              <a:rPr lang="fr-FR" sz="3000" dirty="0"/>
              <a:t> Reconstruction by Cross-Instance </a:t>
            </a:r>
            <a:r>
              <a:rPr lang="fr-FR" sz="3000" dirty="0" err="1"/>
              <a:t>Consistency</a:t>
            </a:r>
            <a:endParaRPr sz="3000" dirty="0"/>
          </a:p>
        </p:txBody>
      </p:sp>
      <p:cxnSp>
        <p:nvCxnSpPr>
          <p:cNvPr id="59" name="Google Shape;59;p14"/>
          <p:cNvCxnSpPr/>
          <p:nvPr/>
        </p:nvCxnSpPr>
        <p:spPr>
          <a:xfrm rot="10800000" flipH="1">
            <a:off x="369150" y="2912846"/>
            <a:ext cx="8405700" cy="5100"/>
          </a:xfrm>
          <a:prstGeom prst="straightConnector1">
            <a:avLst/>
          </a:prstGeom>
          <a:noFill/>
          <a:ln w="76200" cap="flat" cmpd="sng">
            <a:solidFill>
              <a:srgbClr val="4C9D9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311700" y="3143468"/>
            <a:ext cx="8520600" cy="4647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sz="2000" dirty="0">
                <a:solidFill>
                  <a:schemeClr val="tx1"/>
                </a:solidFill>
              </a:rPr>
              <a:t>Tom Monnier</a:t>
            </a:r>
            <a:r>
              <a:rPr lang="en" sz="2000" baseline="30000" dirty="0">
                <a:solidFill>
                  <a:schemeClr val="tx1"/>
                </a:solidFill>
              </a:rPr>
              <a:t>1</a:t>
            </a:r>
            <a:r>
              <a:rPr lang="en" sz="2000" dirty="0">
                <a:solidFill>
                  <a:schemeClr val="tx1"/>
                </a:solidFill>
              </a:rPr>
              <a:t>     </a:t>
            </a:r>
            <a:r>
              <a:rPr lang="fr-FR" sz="2000" dirty="0">
                <a:solidFill>
                  <a:schemeClr val="tx1"/>
                </a:solidFill>
              </a:rPr>
              <a:t>Matthew Fisher</a:t>
            </a:r>
            <a:r>
              <a:rPr lang="fr-FR" sz="2000" baseline="30000" dirty="0">
                <a:solidFill>
                  <a:schemeClr val="tx1"/>
                </a:solidFill>
              </a:rPr>
              <a:t>2</a:t>
            </a:r>
            <a:r>
              <a:rPr lang="en" sz="2000" dirty="0">
                <a:solidFill>
                  <a:schemeClr val="tx1"/>
                </a:solidFill>
              </a:rPr>
              <a:t>     </a:t>
            </a:r>
            <a:r>
              <a:rPr lang="fr-FR" sz="2000" dirty="0" err="1">
                <a:solidFill>
                  <a:schemeClr val="tx1"/>
                </a:solidFill>
              </a:rPr>
              <a:t>Alexei</a:t>
            </a:r>
            <a:r>
              <a:rPr lang="fr-FR" sz="2000" dirty="0">
                <a:solidFill>
                  <a:schemeClr val="tx1"/>
                </a:solidFill>
              </a:rPr>
              <a:t> A. </a:t>
            </a:r>
            <a:r>
              <a:rPr lang="en" sz="2000" dirty="0">
                <a:solidFill>
                  <a:schemeClr val="tx1"/>
                </a:solidFill>
              </a:rPr>
              <a:t>Efros</a:t>
            </a:r>
            <a:r>
              <a:rPr lang="en" sz="2000" baseline="30000" dirty="0">
                <a:solidFill>
                  <a:schemeClr val="tx1"/>
                </a:solidFill>
              </a:rPr>
              <a:t>3</a:t>
            </a:r>
            <a:r>
              <a:rPr lang="en" sz="2000" dirty="0">
                <a:solidFill>
                  <a:schemeClr val="tx1"/>
                </a:solidFill>
              </a:rPr>
              <a:t>     Mathieu Aubry</a:t>
            </a:r>
            <a:r>
              <a:rPr lang="en" sz="2000" baseline="30000" dirty="0">
                <a:solidFill>
                  <a:schemeClr val="tx1"/>
                </a:solidFill>
              </a:rPr>
              <a:t>1</a:t>
            </a:r>
            <a:endParaRPr lang="en-FR" sz="2400" i="1" dirty="0">
              <a:solidFill>
                <a:schemeClr val="tx1"/>
              </a:solidFill>
            </a:endParaRPr>
          </a:p>
          <a:p>
            <a:pPr marL="0" lvl="0" indent="0"/>
            <a:endParaRPr lang="en-US" sz="2000" i="1" dirty="0"/>
          </a:p>
          <a:p>
            <a:pPr marL="0" lvl="0" indent="0"/>
            <a:endParaRPr lang="en-US" sz="2400" i="1" dirty="0"/>
          </a:p>
          <a:p>
            <a:pPr marL="0" lvl="0" indent="0"/>
            <a:endParaRPr lang="en-US" sz="2400" i="1" dirty="0"/>
          </a:p>
          <a:p>
            <a:pPr marL="0" lvl="0" indent="0"/>
            <a:endParaRPr lang="en-FR" sz="2000" i="1" dirty="0"/>
          </a:p>
        </p:txBody>
      </p:sp>
      <p:cxnSp>
        <p:nvCxnSpPr>
          <p:cNvPr id="62" name="Google Shape;62;p14"/>
          <p:cNvCxnSpPr/>
          <p:nvPr/>
        </p:nvCxnSpPr>
        <p:spPr>
          <a:xfrm rot="10800000" flipH="1">
            <a:off x="369150" y="1449096"/>
            <a:ext cx="8405700" cy="5100"/>
          </a:xfrm>
          <a:prstGeom prst="straightConnector1">
            <a:avLst/>
          </a:prstGeom>
          <a:noFill/>
          <a:ln w="76200" cap="flat" cmpd="sng">
            <a:solidFill>
              <a:srgbClr val="4C9D96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C02A99A7-344A-96F9-A367-8BFD1576E8B8}"/>
              </a:ext>
            </a:extLst>
          </p:cNvPr>
          <p:cNvGrpSpPr/>
          <p:nvPr/>
        </p:nvGrpSpPr>
        <p:grpSpPr>
          <a:xfrm>
            <a:off x="2823807" y="3855943"/>
            <a:ext cx="3785189" cy="982392"/>
            <a:chOff x="2969616" y="3844497"/>
            <a:chExt cx="3785189" cy="9823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E90F6C5-DF48-9144-AAB4-31EF17BA3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5825" y="3859651"/>
              <a:ext cx="1818980" cy="96723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C5EDA6-1C5E-9447-A366-61C2FA0E5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79466" y="3859652"/>
              <a:ext cx="697845" cy="96723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C130F9-B87B-5842-98EA-F5F62B1EF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69616" y="3844497"/>
              <a:ext cx="751336" cy="982391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2421A56-EFB6-3343-A8D4-EC0009329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150" y="305165"/>
            <a:ext cx="4347252" cy="765916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7BF0921-4284-9BC2-3EB4-C2813ECDF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7898" y="70059"/>
            <a:ext cx="1926952" cy="11016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BB31DA-F618-9B77-2829-5B5590B37529}"/>
              </a:ext>
            </a:extLst>
          </p:cNvPr>
          <p:cNvSpPr txBox="1"/>
          <p:nvPr/>
        </p:nvSpPr>
        <p:spPr>
          <a:xfrm>
            <a:off x="2638167" y="3796416"/>
            <a:ext cx="51156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200" dirty="0">
                <a:solidFill>
                  <a:schemeClr val="tx1"/>
                </a:solidFill>
              </a:rPr>
              <a:t>1	 2	  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927B5-AA5A-4C33-9980-FF11532C44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064D21C-F47A-14A5-5A1D-92804C41E31E}"/>
              </a:ext>
            </a:extLst>
          </p:cNvPr>
          <p:cNvCxnSpPr>
            <a:cxnSpLocks/>
          </p:cNvCxnSpPr>
          <p:nvPr/>
        </p:nvCxnSpPr>
        <p:spPr>
          <a:xfrm>
            <a:off x="1678215" y="1061072"/>
            <a:ext cx="687689" cy="0"/>
          </a:xfrm>
          <a:prstGeom prst="straightConnector1">
            <a:avLst/>
          </a:prstGeom>
          <a:ln w="1016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375E9F3-C4BC-7C39-D3D8-53F6BB581A36}"/>
              </a:ext>
            </a:extLst>
          </p:cNvPr>
          <p:cNvSpPr txBox="1"/>
          <p:nvPr/>
        </p:nvSpPr>
        <p:spPr>
          <a:xfrm>
            <a:off x="584453" y="1568433"/>
            <a:ext cx="2915150" cy="2616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FR" sz="1100" dirty="0">
                <a:solidFill>
                  <a:schemeClr val="tx2"/>
                </a:solidFill>
              </a:rPr>
              <a:t>OccNet, Mescheder et al., 2019</a:t>
            </a:r>
          </a:p>
        </p:txBody>
      </p:sp>
      <p:pic>
        <p:nvPicPr>
          <p:cNvPr id="24" name="Picture 23" descr="A picture containing text, furniture, table&#10;&#10;Description automatically generated">
            <a:extLst>
              <a:ext uri="{FF2B5EF4-FFF2-40B4-BE49-F238E27FC236}">
                <a16:creationId xmlns:a16="http://schemas.microsoft.com/office/drawing/2014/main" id="{643AA5BA-A55A-773E-6225-EBCB9A666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09" y="611072"/>
            <a:ext cx="945209" cy="94520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6" name="Picture 25" descr="A white robot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B60B3BF-CD07-4B26-15A3-0604035D7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1" y="610616"/>
            <a:ext cx="945209" cy="9452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477651-95E8-7E3E-E28B-93B22A47DFC3}"/>
              </a:ext>
            </a:extLst>
          </p:cNvPr>
          <p:cNvSpPr txBox="1"/>
          <p:nvPr/>
        </p:nvSpPr>
        <p:spPr>
          <a:xfrm>
            <a:off x="4208734" y="533928"/>
            <a:ext cx="2915150" cy="43088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1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[1] Soft Rasterizer, Liu et al., 2019</a:t>
            </a:r>
            <a:endParaRPr lang="en-GB" sz="1100" dirty="0">
              <a:solidFill>
                <a:schemeClr val="tx1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1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[2] DVR, Niemeyer et al., 2020</a:t>
            </a:r>
            <a:endParaRPr lang="en-GB" sz="1100" dirty="0">
              <a:solidFill>
                <a:schemeClr val="tx1"/>
              </a:solidFill>
              <a:effectLst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7010A3-6155-18B3-E398-77E28434B8DE}"/>
              </a:ext>
            </a:extLst>
          </p:cNvPr>
          <p:cNvSpPr txBox="1"/>
          <p:nvPr/>
        </p:nvSpPr>
        <p:spPr>
          <a:xfrm>
            <a:off x="6803391" y="533928"/>
            <a:ext cx="2340609" cy="110799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1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[6] IMR, </a:t>
            </a:r>
            <a:r>
              <a:rPr lang="en-GB" sz="11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Tulsiani</a:t>
            </a:r>
            <a:r>
              <a:rPr lang="en-GB" sz="11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et al., 2020</a:t>
            </a:r>
            <a:endParaRPr lang="en-GB" sz="1100" dirty="0">
              <a:solidFill>
                <a:schemeClr val="tx1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1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[7] UMR, Li et al., 2020</a:t>
            </a:r>
            <a:endParaRPr lang="en-GB" sz="1100" dirty="0">
              <a:solidFill>
                <a:schemeClr val="tx1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1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[8] UCMR, Goel et al., 2020</a:t>
            </a:r>
            <a:endParaRPr lang="en-GB" sz="1100" dirty="0">
              <a:solidFill>
                <a:schemeClr val="tx1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1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[9] SMR, Hu et al., 2021</a:t>
            </a:r>
            <a:endParaRPr lang="en-GB" sz="1100" dirty="0">
              <a:solidFill>
                <a:schemeClr val="tx1"/>
              </a:solidFill>
              <a:effectLst/>
            </a:endParaRPr>
          </a:p>
          <a:p>
            <a:br>
              <a:rPr lang="en-GB" sz="1100" dirty="0">
                <a:solidFill>
                  <a:schemeClr val="tx1"/>
                </a:solidFill>
              </a:rPr>
            </a:br>
            <a:endParaRPr lang="en-FR" sz="1100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C51C0A6-0127-A1F4-444B-0876E00841A0}"/>
              </a:ext>
            </a:extLst>
          </p:cNvPr>
          <p:cNvSpPr txBox="1"/>
          <p:nvPr/>
        </p:nvSpPr>
        <p:spPr>
          <a:xfrm>
            <a:off x="258474" y="2351927"/>
            <a:ext cx="2151283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FR" sz="1600" b="1" dirty="0">
                <a:solidFill>
                  <a:schemeClr val="tx1"/>
                </a:solidFill>
              </a:rPr>
              <a:t>Supervision =</a:t>
            </a:r>
          </a:p>
          <a:p>
            <a:pPr algn="ctr"/>
            <a:r>
              <a:rPr lang="en-FR" sz="1600" b="1" dirty="0">
                <a:solidFill>
                  <a:srgbClr val="FF0000"/>
                </a:solidFill>
              </a:rPr>
              <a:t> limited applicability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1CFD2BC-BB2A-DC97-7E95-D266A58DA6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978" b="3140"/>
          <a:stretch/>
        </p:blipFill>
        <p:spPr>
          <a:xfrm>
            <a:off x="348836" y="3635412"/>
            <a:ext cx="1761607" cy="1171186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DF9DA4E4-776E-C311-45C5-0CA77BE06C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84345"/>
          <a:stretch/>
        </p:blipFill>
        <p:spPr>
          <a:xfrm>
            <a:off x="2533009" y="3093677"/>
            <a:ext cx="6236537" cy="2446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84EE9AD-826D-F69B-DFC2-6B4B051420B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436" b="50799"/>
          <a:stretch/>
        </p:blipFill>
        <p:spPr>
          <a:xfrm>
            <a:off x="2638818" y="3869607"/>
            <a:ext cx="3382977" cy="682869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A233868C-7313-373B-44A7-EA7DAB4CDD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6153" y="3761041"/>
            <a:ext cx="900000" cy="900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DC852B3-2778-ECAB-3A6E-0F8FFFCB5D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3773" y="3748334"/>
            <a:ext cx="900000" cy="9000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3835A05-72DF-8CB9-6899-43229DC78339}"/>
              </a:ext>
            </a:extLst>
          </p:cNvPr>
          <p:cNvSpPr txBox="1"/>
          <p:nvPr/>
        </p:nvSpPr>
        <p:spPr>
          <a:xfrm>
            <a:off x="2773681" y="4587386"/>
            <a:ext cx="2915150" cy="2616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FR" sz="1100" dirty="0">
                <a:solidFill>
                  <a:schemeClr val="tx2"/>
                </a:solidFill>
              </a:rPr>
              <a:t>Pavllo et al., 2021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E4BD69B-E107-B4F4-734E-61F48AB9DE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20984" y="3748334"/>
            <a:ext cx="900000" cy="90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1FC13D-D519-D8D1-6B1D-FAF0B442A462}"/>
              </a:ext>
            </a:extLst>
          </p:cNvPr>
          <p:cNvSpPr txBox="1"/>
          <p:nvPr/>
        </p:nvSpPr>
        <p:spPr>
          <a:xfrm>
            <a:off x="4208734" y="872483"/>
            <a:ext cx="2915150" cy="60016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1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[3] CMR, Kanazawa et al., 2018</a:t>
            </a:r>
            <a:endParaRPr lang="en-GB" sz="1100" dirty="0">
              <a:solidFill>
                <a:schemeClr val="tx1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1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[4] SDF-SRN, Lin et al., 2020</a:t>
            </a:r>
            <a:endParaRPr lang="en-GB" sz="1100" dirty="0">
              <a:solidFill>
                <a:schemeClr val="tx1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1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[5] TARS-3D, Duggal and Pathak, 2022</a:t>
            </a:r>
            <a:endParaRPr lang="en-GB" sz="110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Multiply 8">
            <a:extLst>
              <a:ext uri="{FF2B5EF4-FFF2-40B4-BE49-F238E27FC236}">
                <a16:creationId xmlns:a16="http://schemas.microsoft.com/office/drawing/2014/main" id="{3426D25A-0477-C87A-2620-9AF0979D9539}"/>
              </a:ext>
            </a:extLst>
          </p:cNvPr>
          <p:cNvSpPr/>
          <p:nvPr/>
        </p:nvSpPr>
        <p:spPr>
          <a:xfrm>
            <a:off x="2601215" y="3722627"/>
            <a:ext cx="3549422" cy="1083971"/>
          </a:xfrm>
          <a:prstGeom prst="mathMultiply">
            <a:avLst>
              <a:gd name="adj1" fmla="val 839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E7EC88A5-3A61-0A06-6115-119AB1F3800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3560" b="78038"/>
          <a:stretch/>
        </p:blipFill>
        <p:spPr>
          <a:xfrm>
            <a:off x="2283609" y="2005394"/>
            <a:ext cx="6696000" cy="30878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35458021-0476-F018-50F5-AC8C2BDCC68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20986" b="65263"/>
          <a:stretch/>
        </p:blipFill>
        <p:spPr>
          <a:xfrm>
            <a:off x="2282400" y="2310298"/>
            <a:ext cx="6696000" cy="230749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4D87578-3523-DF35-9B71-099A8FEB30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34411" b="40319"/>
          <a:stretch/>
        </p:blipFill>
        <p:spPr>
          <a:xfrm>
            <a:off x="2282400" y="2543414"/>
            <a:ext cx="6696000" cy="42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32" grpId="0"/>
      <p:bldP spid="48" grpId="0"/>
      <p:bldP spid="6" grpId="0"/>
      <p:bldP spid="6" grpId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B5EE7-FC2A-6360-EFF6-684AC158F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UNICORN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97BCD-EA19-7DCB-3A23-12C8438D3A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1C97CDF-CE55-93EF-1695-F6FA57AEA55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75007" y="1145110"/>
            <a:ext cx="3197570" cy="3156044"/>
          </a:xfrm>
          <a:custGeom>
            <a:avLst/>
            <a:gdLst>
              <a:gd name="connsiteX0" fmla="*/ 0 w 3197570"/>
              <a:gd name="connsiteY0" fmla="*/ 0 h 3156044"/>
              <a:gd name="connsiteX1" fmla="*/ 1068559 w 3197570"/>
              <a:gd name="connsiteY1" fmla="*/ 0 h 3156044"/>
              <a:gd name="connsiteX2" fmla="*/ 1068559 w 3197570"/>
              <a:gd name="connsiteY2" fmla="*/ 192621 h 3156044"/>
              <a:gd name="connsiteX3" fmla="*/ 1047392 w 3197570"/>
              <a:gd name="connsiteY3" fmla="*/ 192621 h 3156044"/>
              <a:gd name="connsiteX4" fmla="*/ 1047392 w 3197570"/>
              <a:gd name="connsiteY4" fmla="*/ 1150592 h 3156044"/>
              <a:gd name="connsiteX5" fmla="*/ 1809892 w 3197570"/>
              <a:gd name="connsiteY5" fmla="*/ 1150592 h 3156044"/>
              <a:gd name="connsiteX6" fmla="*/ 1809892 w 3197570"/>
              <a:gd name="connsiteY6" fmla="*/ 1117589 h 3156044"/>
              <a:gd name="connsiteX7" fmla="*/ 2188468 w 3197570"/>
              <a:gd name="connsiteY7" fmla="*/ 1117589 h 3156044"/>
              <a:gd name="connsiteX8" fmla="*/ 2188468 w 3197570"/>
              <a:gd name="connsiteY8" fmla="*/ 0 h 3156044"/>
              <a:gd name="connsiteX9" fmla="*/ 3197570 w 3197570"/>
              <a:gd name="connsiteY9" fmla="*/ 0 h 3156044"/>
              <a:gd name="connsiteX10" fmla="*/ 3197570 w 3197570"/>
              <a:gd name="connsiteY10" fmla="*/ 3156044 h 3156044"/>
              <a:gd name="connsiteX11" fmla="*/ 2103253 w 3197570"/>
              <a:gd name="connsiteY11" fmla="*/ 3156044 h 3156044"/>
              <a:gd name="connsiteX12" fmla="*/ 2103253 w 3197570"/>
              <a:gd name="connsiteY12" fmla="*/ 2638471 h 3156044"/>
              <a:gd name="connsiteX13" fmla="*/ 2103253 w 3197570"/>
              <a:gd name="connsiteY13" fmla="*/ 2147261 h 3156044"/>
              <a:gd name="connsiteX14" fmla="*/ 994652 w 3197570"/>
              <a:gd name="connsiteY14" fmla="*/ 2147261 h 3156044"/>
              <a:gd name="connsiteX15" fmla="*/ 994652 w 3197570"/>
              <a:gd name="connsiteY15" fmla="*/ 2638471 h 3156044"/>
              <a:gd name="connsiteX16" fmla="*/ 637435 w 3197570"/>
              <a:gd name="connsiteY16" fmla="*/ 2638471 h 3156044"/>
              <a:gd name="connsiteX17" fmla="*/ 637435 w 3197570"/>
              <a:gd name="connsiteY17" fmla="*/ 3156044 h 3156044"/>
              <a:gd name="connsiteX18" fmla="*/ 0 w 3197570"/>
              <a:gd name="connsiteY18" fmla="*/ 3156044 h 315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97570" h="3156044">
                <a:moveTo>
                  <a:pt x="0" y="0"/>
                </a:moveTo>
                <a:lnTo>
                  <a:pt x="1068559" y="0"/>
                </a:lnTo>
                <a:lnTo>
                  <a:pt x="1068559" y="192621"/>
                </a:lnTo>
                <a:lnTo>
                  <a:pt x="1047392" y="192621"/>
                </a:lnTo>
                <a:lnTo>
                  <a:pt x="1047392" y="1150592"/>
                </a:lnTo>
                <a:lnTo>
                  <a:pt x="1809892" y="1150592"/>
                </a:lnTo>
                <a:lnTo>
                  <a:pt x="1809892" y="1117589"/>
                </a:lnTo>
                <a:lnTo>
                  <a:pt x="2188468" y="1117589"/>
                </a:lnTo>
                <a:lnTo>
                  <a:pt x="2188468" y="0"/>
                </a:lnTo>
                <a:lnTo>
                  <a:pt x="3197570" y="0"/>
                </a:lnTo>
                <a:lnTo>
                  <a:pt x="3197570" y="3156044"/>
                </a:lnTo>
                <a:lnTo>
                  <a:pt x="2103253" y="3156044"/>
                </a:lnTo>
                <a:lnTo>
                  <a:pt x="2103253" y="2638471"/>
                </a:lnTo>
                <a:lnTo>
                  <a:pt x="2103253" y="2147261"/>
                </a:lnTo>
                <a:lnTo>
                  <a:pt x="994652" y="2147261"/>
                </a:lnTo>
                <a:lnTo>
                  <a:pt x="994652" y="2638471"/>
                </a:lnTo>
                <a:lnTo>
                  <a:pt x="637435" y="2638471"/>
                </a:lnTo>
                <a:lnTo>
                  <a:pt x="637435" y="3156044"/>
                </a:lnTo>
                <a:lnTo>
                  <a:pt x="0" y="3156044"/>
                </a:lnTo>
                <a:close/>
              </a:path>
            </a:pathLst>
          </a:cu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521209A-DCBF-E5F3-BEA6-102900F13491}"/>
              </a:ext>
            </a:extLst>
          </p:cNvPr>
          <p:cNvSpPr txBox="1">
            <a:spLocks/>
          </p:cNvSpPr>
          <p:nvPr/>
        </p:nvSpPr>
        <p:spPr>
          <a:xfrm>
            <a:off x="1340400" y="1449981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/>
          </a:p>
        </p:txBody>
      </p:sp>
      <p:pic>
        <p:nvPicPr>
          <p:cNvPr id="25" name="sn_6x4" descr="sn_6x4">
            <a:hlinkClick r:id="" action="ppaction://media"/>
            <a:extLst>
              <a:ext uri="{FF2B5EF4-FFF2-40B4-BE49-F238E27FC236}">
                <a16:creationId xmlns:a16="http://schemas.microsoft.com/office/drawing/2014/main" id="{F1F43E30-03B2-1491-FD8C-F2AC667245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35983" y="788742"/>
            <a:ext cx="4734066" cy="315604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1C9E43C-0256-3BD3-58E9-B9CA26DBD2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560896" y="101618"/>
            <a:ext cx="420344" cy="39970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3E64EB3-148D-C223-CD32-09AB737CE4B9}"/>
              </a:ext>
            </a:extLst>
          </p:cNvPr>
          <p:cNvSpPr/>
          <p:nvPr/>
        </p:nvSpPr>
        <p:spPr>
          <a:xfrm>
            <a:off x="3863951" y="2374774"/>
            <a:ext cx="4898773" cy="186020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26" name="teaser" descr="teaser">
            <a:hlinkClick r:id="" action="ppaction://media"/>
            <a:extLst>
              <a:ext uri="{FF2B5EF4-FFF2-40B4-BE49-F238E27FC236}">
                <a16:creationId xmlns:a16="http://schemas.microsoft.com/office/drawing/2014/main" id="{58E6DE8A-383C-B8EF-B602-5D1F369601B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35983" y="2374705"/>
            <a:ext cx="4734066" cy="23670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DAA9205-684F-0E02-1493-49D4A866313C}"/>
              </a:ext>
            </a:extLst>
          </p:cNvPr>
          <p:cNvSpPr txBox="1"/>
          <p:nvPr/>
        </p:nvSpPr>
        <p:spPr>
          <a:xfrm>
            <a:off x="381276" y="4474008"/>
            <a:ext cx="3299892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FR" sz="1800" b="1" dirty="0">
                <a:solidFill>
                  <a:schemeClr val="tx1"/>
                </a:solidFill>
              </a:rPr>
              <a:t>Cross-instance consistency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8590D48-7AA1-3995-4EF9-BE40AD1C19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756" r="31498" b="63774"/>
          <a:stretch/>
        </p:blipFill>
        <p:spPr>
          <a:xfrm>
            <a:off x="1422400" y="1142661"/>
            <a:ext cx="1143000" cy="11433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8736AF6-0F9B-C714-025F-4A5A72D4C5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018" t="67269" r="33882"/>
          <a:stretch/>
        </p:blipFill>
        <p:spPr>
          <a:xfrm>
            <a:off x="1143000" y="3268132"/>
            <a:ext cx="1346200" cy="1033021"/>
          </a:xfrm>
          <a:custGeom>
            <a:avLst/>
            <a:gdLst>
              <a:gd name="connsiteX0" fmla="*/ 197400 w 1346200"/>
              <a:gd name="connsiteY0" fmla="*/ 0 h 1033021"/>
              <a:gd name="connsiteX1" fmla="*/ 1346200 w 1346200"/>
              <a:gd name="connsiteY1" fmla="*/ 0 h 1033021"/>
              <a:gd name="connsiteX2" fmla="*/ 1346200 w 1346200"/>
              <a:gd name="connsiteY2" fmla="*/ 1033021 h 1033021"/>
              <a:gd name="connsiteX3" fmla="*/ 0 w 1346200"/>
              <a:gd name="connsiteY3" fmla="*/ 1033021 h 1033021"/>
              <a:gd name="connsiteX4" fmla="*/ 0 w 1346200"/>
              <a:gd name="connsiteY4" fmla="*/ 460321 h 1033021"/>
              <a:gd name="connsiteX5" fmla="*/ 197400 w 1346200"/>
              <a:gd name="connsiteY5" fmla="*/ 460321 h 1033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6200" h="1033021">
                <a:moveTo>
                  <a:pt x="197400" y="0"/>
                </a:moveTo>
                <a:lnTo>
                  <a:pt x="1346200" y="0"/>
                </a:lnTo>
                <a:lnTo>
                  <a:pt x="1346200" y="1033021"/>
                </a:lnTo>
                <a:lnTo>
                  <a:pt x="0" y="1033021"/>
                </a:lnTo>
                <a:lnTo>
                  <a:pt x="0" y="460321"/>
                </a:lnTo>
                <a:lnTo>
                  <a:pt x="197400" y="46032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6364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09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09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6F0F541-FDA4-22EF-6312-5337F39F1ED8}"/>
              </a:ext>
            </a:extLst>
          </p:cNvPr>
          <p:cNvSpPr/>
          <p:nvPr/>
        </p:nvSpPr>
        <p:spPr>
          <a:xfrm>
            <a:off x="3792890" y="825671"/>
            <a:ext cx="1548604" cy="1981322"/>
          </a:xfrm>
          <a:prstGeom prst="rect">
            <a:avLst/>
          </a:prstGeom>
          <a:solidFill>
            <a:srgbClr val="F5F5F5"/>
          </a:solidFill>
          <a:ln>
            <a:solidFill>
              <a:srgbClr val="F5F5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CB9DE0-DAEA-BB14-F6AF-901345D7C9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00428" y="711654"/>
            <a:ext cx="4743141" cy="2130861"/>
          </a:xfrm>
          <a:custGeom>
            <a:avLst/>
            <a:gdLst>
              <a:gd name="connsiteX0" fmla="*/ 3768572 w 4743141"/>
              <a:gd name="connsiteY0" fmla="*/ 0 h 2130861"/>
              <a:gd name="connsiteX1" fmla="*/ 4743141 w 4743141"/>
              <a:gd name="connsiteY1" fmla="*/ 0 h 2130861"/>
              <a:gd name="connsiteX2" fmla="*/ 4743141 w 4743141"/>
              <a:gd name="connsiteY2" fmla="*/ 2130861 h 2130861"/>
              <a:gd name="connsiteX3" fmla="*/ 3768572 w 4743141"/>
              <a:gd name="connsiteY3" fmla="*/ 2130861 h 2130861"/>
              <a:gd name="connsiteX4" fmla="*/ 3768572 w 4743141"/>
              <a:gd name="connsiteY4" fmla="*/ 1558162 h 2130861"/>
              <a:gd name="connsiteX5" fmla="*/ 3802440 w 4743141"/>
              <a:gd name="connsiteY5" fmla="*/ 1558162 h 2130861"/>
              <a:gd name="connsiteX6" fmla="*/ 3802440 w 4743141"/>
              <a:gd name="connsiteY6" fmla="*/ 718080 h 2130861"/>
              <a:gd name="connsiteX7" fmla="*/ 3768572 w 4743141"/>
              <a:gd name="connsiteY7" fmla="*/ 718080 h 2130861"/>
              <a:gd name="connsiteX8" fmla="*/ 0 w 4743141"/>
              <a:gd name="connsiteY8" fmla="*/ 0 h 2130861"/>
              <a:gd name="connsiteX9" fmla="*/ 957639 w 4743141"/>
              <a:gd name="connsiteY9" fmla="*/ 0 h 2130861"/>
              <a:gd name="connsiteX10" fmla="*/ 957639 w 4743141"/>
              <a:gd name="connsiteY10" fmla="*/ 2130861 h 2130861"/>
              <a:gd name="connsiteX11" fmla="*/ 0 w 4743141"/>
              <a:gd name="connsiteY11" fmla="*/ 2130861 h 213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43141" h="2130861">
                <a:moveTo>
                  <a:pt x="3768572" y="0"/>
                </a:moveTo>
                <a:lnTo>
                  <a:pt x="4743141" y="0"/>
                </a:lnTo>
                <a:lnTo>
                  <a:pt x="4743141" y="2130861"/>
                </a:lnTo>
                <a:lnTo>
                  <a:pt x="3768572" y="2130861"/>
                </a:lnTo>
                <a:lnTo>
                  <a:pt x="3768572" y="1558162"/>
                </a:lnTo>
                <a:lnTo>
                  <a:pt x="3802440" y="1558162"/>
                </a:lnTo>
                <a:lnTo>
                  <a:pt x="3802440" y="718080"/>
                </a:lnTo>
                <a:lnTo>
                  <a:pt x="3768572" y="718080"/>
                </a:lnTo>
                <a:close/>
                <a:moveTo>
                  <a:pt x="0" y="0"/>
                </a:moveTo>
                <a:lnTo>
                  <a:pt x="957639" y="0"/>
                </a:lnTo>
                <a:lnTo>
                  <a:pt x="957639" y="2130861"/>
                </a:lnTo>
                <a:lnTo>
                  <a:pt x="0" y="2130861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50E93D-47BD-677D-CF7E-AAF11BFFAF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00429" y="711655"/>
            <a:ext cx="4743141" cy="2130861"/>
          </a:xfrm>
          <a:custGeom>
            <a:avLst/>
            <a:gdLst>
              <a:gd name="connsiteX0" fmla="*/ 1593674 w 4743141"/>
              <a:gd name="connsiteY0" fmla="*/ 1341735 h 2130861"/>
              <a:gd name="connsiteX1" fmla="*/ 1593674 w 4743141"/>
              <a:gd name="connsiteY1" fmla="*/ 1938725 h 2130861"/>
              <a:gd name="connsiteX2" fmla="*/ 1592461 w 4743141"/>
              <a:gd name="connsiteY2" fmla="*/ 1938725 h 2130861"/>
              <a:gd name="connsiteX3" fmla="*/ 1592461 w 4743141"/>
              <a:gd name="connsiteY3" fmla="*/ 2095338 h 2130861"/>
              <a:gd name="connsiteX4" fmla="*/ 3141065 w 4743141"/>
              <a:gd name="connsiteY4" fmla="*/ 2095338 h 2130861"/>
              <a:gd name="connsiteX5" fmla="*/ 3141065 w 4743141"/>
              <a:gd name="connsiteY5" fmla="*/ 1938725 h 2130861"/>
              <a:gd name="connsiteX6" fmla="*/ 3132752 w 4743141"/>
              <a:gd name="connsiteY6" fmla="*/ 1938725 h 2130861"/>
              <a:gd name="connsiteX7" fmla="*/ 3132752 w 4743141"/>
              <a:gd name="connsiteY7" fmla="*/ 1341735 h 2130861"/>
              <a:gd name="connsiteX8" fmla="*/ 3361216 w 4743141"/>
              <a:gd name="connsiteY8" fmla="*/ 709371 h 2130861"/>
              <a:gd name="connsiteX9" fmla="*/ 3361216 w 4743141"/>
              <a:gd name="connsiteY9" fmla="*/ 958630 h 2130861"/>
              <a:gd name="connsiteX10" fmla="*/ 3780241 w 4743141"/>
              <a:gd name="connsiteY10" fmla="*/ 958630 h 2130861"/>
              <a:gd name="connsiteX11" fmla="*/ 3780241 w 4743141"/>
              <a:gd name="connsiteY11" fmla="*/ 709371 h 2130861"/>
              <a:gd name="connsiteX12" fmla="*/ 1604322 w 4743141"/>
              <a:gd name="connsiteY12" fmla="*/ 283453 h 2130861"/>
              <a:gd name="connsiteX13" fmla="*/ 1604322 w 4743141"/>
              <a:gd name="connsiteY13" fmla="*/ 1012117 h 2130861"/>
              <a:gd name="connsiteX14" fmla="*/ 3141065 w 4743141"/>
              <a:gd name="connsiteY14" fmla="*/ 1012117 h 2130861"/>
              <a:gd name="connsiteX15" fmla="*/ 3141065 w 4743141"/>
              <a:gd name="connsiteY15" fmla="*/ 283453 h 2130861"/>
              <a:gd name="connsiteX16" fmla="*/ 0 w 4743141"/>
              <a:gd name="connsiteY16" fmla="*/ 0 h 2130861"/>
              <a:gd name="connsiteX17" fmla="*/ 4743141 w 4743141"/>
              <a:gd name="connsiteY17" fmla="*/ 0 h 2130861"/>
              <a:gd name="connsiteX18" fmla="*/ 4743141 w 4743141"/>
              <a:gd name="connsiteY18" fmla="*/ 2130861 h 2130861"/>
              <a:gd name="connsiteX19" fmla="*/ 0 w 4743141"/>
              <a:gd name="connsiteY19" fmla="*/ 2130861 h 213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43141" h="2130861">
                <a:moveTo>
                  <a:pt x="1593674" y="1341735"/>
                </a:moveTo>
                <a:lnTo>
                  <a:pt x="1593674" y="1938725"/>
                </a:lnTo>
                <a:lnTo>
                  <a:pt x="1592461" y="1938725"/>
                </a:lnTo>
                <a:lnTo>
                  <a:pt x="1592461" y="2095338"/>
                </a:lnTo>
                <a:lnTo>
                  <a:pt x="3141065" y="2095338"/>
                </a:lnTo>
                <a:lnTo>
                  <a:pt x="3141065" y="1938725"/>
                </a:lnTo>
                <a:lnTo>
                  <a:pt x="3132752" y="1938725"/>
                </a:lnTo>
                <a:lnTo>
                  <a:pt x="3132752" y="1341735"/>
                </a:lnTo>
                <a:close/>
                <a:moveTo>
                  <a:pt x="3361216" y="709371"/>
                </a:moveTo>
                <a:lnTo>
                  <a:pt x="3361216" y="958630"/>
                </a:lnTo>
                <a:lnTo>
                  <a:pt x="3780241" y="958630"/>
                </a:lnTo>
                <a:lnTo>
                  <a:pt x="3780241" y="709371"/>
                </a:lnTo>
                <a:close/>
                <a:moveTo>
                  <a:pt x="1604322" y="283453"/>
                </a:moveTo>
                <a:lnTo>
                  <a:pt x="1604322" y="1012117"/>
                </a:lnTo>
                <a:lnTo>
                  <a:pt x="3141065" y="1012117"/>
                </a:lnTo>
                <a:lnTo>
                  <a:pt x="3141065" y="283453"/>
                </a:lnTo>
                <a:close/>
                <a:moveTo>
                  <a:pt x="0" y="0"/>
                </a:moveTo>
                <a:lnTo>
                  <a:pt x="4743141" y="0"/>
                </a:lnTo>
                <a:lnTo>
                  <a:pt x="4743141" y="2130861"/>
                </a:lnTo>
                <a:lnTo>
                  <a:pt x="0" y="2130861"/>
                </a:ln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C64F17-461B-9629-A097-FFD96DC906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28" t="62971" r="34001" b="2832"/>
          <a:stretch/>
        </p:blipFill>
        <p:spPr>
          <a:xfrm>
            <a:off x="4600576" y="2053390"/>
            <a:ext cx="729057" cy="7286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08294E-230C-AF40-057E-EBE641BD14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29" t="12907" r="33700" b="52896"/>
          <a:stretch/>
        </p:blipFill>
        <p:spPr>
          <a:xfrm>
            <a:off x="4612437" y="990345"/>
            <a:ext cx="729057" cy="7286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E635C85-1F27-9DA9-3873-F27A39084B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58" t="13664" r="50316" b="52139"/>
          <a:stretch/>
        </p:blipFill>
        <p:spPr>
          <a:xfrm>
            <a:off x="3792890" y="999871"/>
            <a:ext cx="769582" cy="7286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101D49-8F3F-F65B-EF94-3BA766037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Learning by raw image auto-encoding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30382-7C36-65EF-A400-5709CB5AEC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910EEE1-86DF-98B5-3BA1-36419BD29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3060058"/>
            <a:ext cx="5730285" cy="440641"/>
          </a:xfrm>
        </p:spPr>
        <p:txBody>
          <a:bodyPr/>
          <a:lstStyle/>
          <a:p>
            <a:pPr marL="0" lvl="0" indent="0">
              <a:buNone/>
            </a:pPr>
            <a:r>
              <a:rPr lang="fr-FR" dirty="0"/>
              <a:t>Model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>
                <a:solidFill>
                  <a:srgbClr val="FF0000"/>
                </a:solidFill>
              </a:rPr>
              <a:t>over-</a:t>
            </a:r>
            <a:r>
              <a:rPr lang="fr-FR" dirty="0" err="1">
                <a:solidFill>
                  <a:srgbClr val="FF0000"/>
                </a:solidFill>
              </a:rPr>
              <a:t>parameterized</a:t>
            </a:r>
            <a:r>
              <a:rPr lang="fr-FR" dirty="0">
                <a:solidFill>
                  <a:srgbClr val="FF0000"/>
                </a:solidFill>
              </a:rPr>
              <a:t> / </a:t>
            </a:r>
            <a:r>
              <a:rPr lang="fr-FR" dirty="0" err="1">
                <a:solidFill>
                  <a:srgbClr val="FF0000"/>
                </a:solidFill>
              </a:rPr>
              <a:t>highly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unconstrained</a:t>
            </a:r>
            <a:r>
              <a:rPr lang="fr-FR" dirty="0">
                <a:solidFill>
                  <a:srgbClr val="FF0000"/>
                </a:solidFill>
              </a:rPr>
              <a:t>!</a:t>
            </a:r>
            <a:endParaRPr lang="fr-FR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40D5C4-BCBC-1A03-8FD7-502FF68F9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832" y="3713766"/>
            <a:ext cx="4084862" cy="11823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E31334-0E5F-343B-6846-0B5C33678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700" y="3715116"/>
            <a:ext cx="3918623" cy="118095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688F253-F3CA-DC6A-5A88-B82DC7B9085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152728" y="2698436"/>
            <a:ext cx="2609966" cy="723244"/>
          </a:xfrm>
          <a:custGeom>
            <a:avLst/>
            <a:gdLst>
              <a:gd name="connsiteX0" fmla="*/ 1008563 w 2609966"/>
              <a:gd name="connsiteY0" fmla="*/ 443116 h 723244"/>
              <a:gd name="connsiteX1" fmla="*/ 1008563 w 2609966"/>
              <a:gd name="connsiteY1" fmla="*/ 666087 h 723244"/>
              <a:gd name="connsiteX2" fmla="*/ 1619672 w 2609966"/>
              <a:gd name="connsiteY2" fmla="*/ 666087 h 723244"/>
              <a:gd name="connsiteX3" fmla="*/ 1619672 w 2609966"/>
              <a:gd name="connsiteY3" fmla="*/ 443116 h 723244"/>
              <a:gd name="connsiteX4" fmla="*/ 0 w 2609966"/>
              <a:gd name="connsiteY4" fmla="*/ 0 h 723244"/>
              <a:gd name="connsiteX5" fmla="*/ 2609966 w 2609966"/>
              <a:gd name="connsiteY5" fmla="*/ 0 h 723244"/>
              <a:gd name="connsiteX6" fmla="*/ 2609966 w 2609966"/>
              <a:gd name="connsiteY6" fmla="*/ 723244 h 723244"/>
              <a:gd name="connsiteX7" fmla="*/ 0 w 2609966"/>
              <a:gd name="connsiteY7" fmla="*/ 723244 h 72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9966" h="723244">
                <a:moveTo>
                  <a:pt x="1008563" y="443116"/>
                </a:moveTo>
                <a:lnTo>
                  <a:pt x="1008563" y="666087"/>
                </a:lnTo>
                <a:lnTo>
                  <a:pt x="1619672" y="666087"/>
                </a:lnTo>
                <a:lnTo>
                  <a:pt x="1619672" y="443116"/>
                </a:lnTo>
                <a:close/>
                <a:moveTo>
                  <a:pt x="0" y="0"/>
                </a:moveTo>
                <a:lnTo>
                  <a:pt x="2609966" y="0"/>
                </a:lnTo>
                <a:lnTo>
                  <a:pt x="2609966" y="723244"/>
                </a:lnTo>
                <a:lnTo>
                  <a:pt x="0" y="723244"/>
                </a:lnTo>
                <a:close/>
              </a:path>
            </a:pathLst>
          </a:custGeom>
        </p:spPr>
      </p:pic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47098872-792A-2C71-56B2-702E56B943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6511" y="2043375"/>
            <a:ext cx="748694" cy="748694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77685D39-475F-C30E-B0C4-F8F6C6C1E3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40214" y="3148643"/>
            <a:ext cx="414667" cy="221156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E41D7FC-2D64-0E2A-9939-0CA5B2C3DF0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6300"/>
          <a:stretch/>
        </p:blipFill>
        <p:spPr>
          <a:xfrm>
            <a:off x="5561645" y="625915"/>
            <a:ext cx="2910814" cy="770399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192E5DEA-5B4F-3669-25DC-887D5E002E4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7359" r="87727" b="-1642"/>
          <a:stretch/>
        </p:blipFill>
        <p:spPr>
          <a:xfrm>
            <a:off x="5561645" y="1423155"/>
            <a:ext cx="357241" cy="25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6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6" presetClass="emph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6" presetClass="emph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6" presetClass="emph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>
            <a:extLst>
              <a:ext uri="{FF2B5EF4-FFF2-40B4-BE49-F238E27FC236}">
                <a16:creationId xmlns:a16="http://schemas.microsoft.com/office/drawing/2014/main" id="{C813EFE9-F962-EB20-E464-8187B3BC09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578"/>
          <a:stretch>
            <a:fillRect/>
          </a:stretch>
        </p:blipFill>
        <p:spPr>
          <a:xfrm>
            <a:off x="498270" y="1312266"/>
            <a:ext cx="2964308" cy="3571460"/>
          </a:xfrm>
          <a:custGeom>
            <a:avLst/>
            <a:gdLst>
              <a:gd name="connsiteX0" fmla="*/ 2918260 w 2964308"/>
              <a:gd name="connsiteY0" fmla="*/ 0 h 3571460"/>
              <a:gd name="connsiteX1" fmla="*/ 2964308 w 2964308"/>
              <a:gd name="connsiteY1" fmla="*/ 0 h 3571460"/>
              <a:gd name="connsiteX2" fmla="*/ 2964308 w 2964308"/>
              <a:gd name="connsiteY2" fmla="*/ 799032 h 3571460"/>
              <a:gd name="connsiteX3" fmla="*/ 2918260 w 2964308"/>
              <a:gd name="connsiteY3" fmla="*/ 799032 h 3571460"/>
              <a:gd name="connsiteX4" fmla="*/ 1538348 w 2964308"/>
              <a:gd name="connsiteY4" fmla="*/ 0 h 3571460"/>
              <a:gd name="connsiteX5" fmla="*/ 2885010 w 2964308"/>
              <a:gd name="connsiteY5" fmla="*/ 0 h 3571460"/>
              <a:gd name="connsiteX6" fmla="*/ 2885010 w 2964308"/>
              <a:gd name="connsiteY6" fmla="*/ 778383 h 3571460"/>
              <a:gd name="connsiteX7" fmla="*/ 1538348 w 2964308"/>
              <a:gd name="connsiteY7" fmla="*/ 778383 h 3571460"/>
              <a:gd name="connsiteX8" fmla="*/ 1538348 w 2964308"/>
              <a:gd name="connsiteY8" fmla="*/ 765917 h 3571460"/>
              <a:gd name="connsiteX9" fmla="*/ 831767 w 2964308"/>
              <a:gd name="connsiteY9" fmla="*/ 765917 h 3571460"/>
              <a:gd name="connsiteX10" fmla="*/ 831767 w 2964308"/>
              <a:gd name="connsiteY10" fmla="*/ 1 h 3571460"/>
              <a:gd name="connsiteX11" fmla="*/ 1538348 w 2964308"/>
              <a:gd name="connsiteY11" fmla="*/ 1 h 3571460"/>
              <a:gd name="connsiteX12" fmla="*/ 0 w 2964308"/>
              <a:gd name="connsiteY12" fmla="*/ 0 h 3571460"/>
              <a:gd name="connsiteX13" fmla="*/ 831767 w 2964308"/>
              <a:gd name="connsiteY13" fmla="*/ 0 h 3571460"/>
              <a:gd name="connsiteX14" fmla="*/ 831767 w 2964308"/>
              <a:gd name="connsiteY14" fmla="*/ 1 h 3571460"/>
              <a:gd name="connsiteX15" fmla="*/ 831766 w 2964308"/>
              <a:gd name="connsiteY15" fmla="*/ 1 h 3571460"/>
              <a:gd name="connsiteX16" fmla="*/ 831766 w 2964308"/>
              <a:gd name="connsiteY16" fmla="*/ 765917 h 3571460"/>
              <a:gd name="connsiteX17" fmla="*/ 831767 w 2964308"/>
              <a:gd name="connsiteY17" fmla="*/ 765917 h 3571460"/>
              <a:gd name="connsiteX18" fmla="*/ 831767 w 2964308"/>
              <a:gd name="connsiteY18" fmla="*/ 799032 h 3571460"/>
              <a:gd name="connsiteX19" fmla="*/ 2918260 w 2964308"/>
              <a:gd name="connsiteY19" fmla="*/ 799032 h 3571460"/>
              <a:gd name="connsiteX20" fmla="*/ 2918260 w 2964308"/>
              <a:gd name="connsiteY20" fmla="*/ 1124989 h 3571460"/>
              <a:gd name="connsiteX21" fmla="*/ 1571598 w 2964308"/>
              <a:gd name="connsiteY21" fmla="*/ 1124989 h 3571460"/>
              <a:gd name="connsiteX22" fmla="*/ 1571598 w 2964308"/>
              <a:gd name="connsiteY22" fmla="*/ 3571460 h 3571460"/>
              <a:gd name="connsiteX23" fmla="*/ 1546662 w 2964308"/>
              <a:gd name="connsiteY23" fmla="*/ 3571460 h 3571460"/>
              <a:gd name="connsiteX24" fmla="*/ 1546662 w 2964308"/>
              <a:gd name="connsiteY24" fmla="*/ 1181552 h 3571460"/>
              <a:gd name="connsiteX25" fmla="*/ 831766 w 2964308"/>
              <a:gd name="connsiteY25" fmla="*/ 1181552 h 3571460"/>
              <a:gd name="connsiteX26" fmla="*/ 831766 w 2964308"/>
              <a:gd name="connsiteY26" fmla="*/ 3571460 h 3571460"/>
              <a:gd name="connsiteX27" fmla="*/ 0 w 2964308"/>
              <a:gd name="connsiteY27" fmla="*/ 3571460 h 357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964308" h="3571460">
                <a:moveTo>
                  <a:pt x="2918260" y="0"/>
                </a:moveTo>
                <a:lnTo>
                  <a:pt x="2964308" y="0"/>
                </a:lnTo>
                <a:lnTo>
                  <a:pt x="2964308" y="799032"/>
                </a:lnTo>
                <a:lnTo>
                  <a:pt x="2918260" y="799032"/>
                </a:lnTo>
                <a:close/>
                <a:moveTo>
                  <a:pt x="1538348" y="0"/>
                </a:moveTo>
                <a:lnTo>
                  <a:pt x="2885010" y="0"/>
                </a:lnTo>
                <a:lnTo>
                  <a:pt x="2885010" y="778383"/>
                </a:lnTo>
                <a:lnTo>
                  <a:pt x="1538348" y="778383"/>
                </a:lnTo>
                <a:lnTo>
                  <a:pt x="1538348" y="765917"/>
                </a:lnTo>
                <a:lnTo>
                  <a:pt x="831767" y="765917"/>
                </a:lnTo>
                <a:lnTo>
                  <a:pt x="831767" y="1"/>
                </a:lnTo>
                <a:lnTo>
                  <a:pt x="1538348" y="1"/>
                </a:lnTo>
                <a:close/>
                <a:moveTo>
                  <a:pt x="0" y="0"/>
                </a:moveTo>
                <a:lnTo>
                  <a:pt x="831767" y="0"/>
                </a:lnTo>
                <a:lnTo>
                  <a:pt x="831767" y="1"/>
                </a:lnTo>
                <a:lnTo>
                  <a:pt x="831766" y="1"/>
                </a:lnTo>
                <a:lnTo>
                  <a:pt x="831766" y="765917"/>
                </a:lnTo>
                <a:lnTo>
                  <a:pt x="831767" y="765917"/>
                </a:lnTo>
                <a:lnTo>
                  <a:pt x="831767" y="799032"/>
                </a:lnTo>
                <a:lnTo>
                  <a:pt x="2918260" y="799032"/>
                </a:lnTo>
                <a:lnTo>
                  <a:pt x="2918260" y="1124989"/>
                </a:lnTo>
                <a:lnTo>
                  <a:pt x="1571598" y="1124989"/>
                </a:lnTo>
                <a:lnTo>
                  <a:pt x="1571598" y="3571460"/>
                </a:lnTo>
                <a:lnTo>
                  <a:pt x="1546662" y="3571460"/>
                </a:lnTo>
                <a:lnTo>
                  <a:pt x="1546662" y="1181552"/>
                </a:lnTo>
                <a:lnTo>
                  <a:pt x="831766" y="1181552"/>
                </a:lnTo>
                <a:lnTo>
                  <a:pt x="831766" y="3571460"/>
                </a:lnTo>
                <a:lnTo>
                  <a:pt x="0" y="3571460"/>
                </a:ln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A96D830-3542-70DB-492D-F3E0CAC19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290"/>
          <a:stretch/>
        </p:blipFill>
        <p:spPr>
          <a:xfrm>
            <a:off x="2753790" y="1312266"/>
            <a:ext cx="662740" cy="3571460"/>
          </a:xfrm>
          <a:custGeom>
            <a:avLst/>
            <a:gdLst>
              <a:gd name="connsiteX0" fmla="*/ 0 w 662740"/>
              <a:gd name="connsiteY0" fmla="*/ 1139989 h 3571460"/>
              <a:gd name="connsiteX1" fmla="*/ 662740 w 662740"/>
              <a:gd name="connsiteY1" fmla="*/ 1139989 h 3571460"/>
              <a:gd name="connsiteX2" fmla="*/ 662740 w 662740"/>
              <a:gd name="connsiteY2" fmla="*/ 3571460 h 3571460"/>
              <a:gd name="connsiteX3" fmla="*/ 0 w 662740"/>
              <a:gd name="connsiteY3" fmla="*/ 3571460 h 3571460"/>
              <a:gd name="connsiteX4" fmla="*/ 0 w 662740"/>
              <a:gd name="connsiteY4" fmla="*/ 0 h 3571460"/>
              <a:gd name="connsiteX5" fmla="*/ 662740 w 662740"/>
              <a:gd name="connsiteY5" fmla="*/ 0 h 3571460"/>
              <a:gd name="connsiteX6" fmla="*/ 662740 w 662740"/>
              <a:gd name="connsiteY6" fmla="*/ 765916 h 3571460"/>
              <a:gd name="connsiteX7" fmla="*/ 0 w 662740"/>
              <a:gd name="connsiteY7" fmla="*/ 765916 h 357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2740" h="3571460">
                <a:moveTo>
                  <a:pt x="0" y="1139989"/>
                </a:moveTo>
                <a:lnTo>
                  <a:pt x="662740" y="1139989"/>
                </a:lnTo>
                <a:lnTo>
                  <a:pt x="662740" y="3571460"/>
                </a:lnTo>
                <a:lnTo>
                  <a:pt x="0" y="3571460"/>
                </a:lnTo>
                <a:close/>
                <a:moveTo>
                  <a:pt x="0" y="0"/>
                </a:moveTo>
                <a:lnTo>
                  <a:pt x="662740" y="0"/>
                </a:lnTo>
                <a:lnTo>
                  <a:pt x="662740" y="765916"/>
                </a:lnTo>
                <a:lnTo>
                  <a:pt x="0" y="765916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79F9EB-C831-1248-BF5D-A94151AA7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Leveraging the consistency across instances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84A7A8-1CBD-174A-BACF-A5B3F6E25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689748"/>
            <a:ext cx="3462278" cy="490659"/>
          </a:xfrm>
        </p:spPr>
        <p:txBody>
          <a:bodyPr/>
          <a:lstStyle/>
          <a:p>
            <a:pPr marL="0" lvl="0" indent="0">
              <a:buNone/>
            </a:pPr>
            <a:r>
              <a:rPr lang="fr-FR" b="1" dirty="0">
                <a:solidFill>
                  <a:schemeClr val="tx1"/>
                </a:solidFill>
              </a:rPr>
              <a:t>Progressive </a:t>
            </a:r>
            <a:r>
              <a:rPr lang="fr-FR" b="1" dirty="0" err="1">
                <a:solidFill>
                  <a:schemeClr val="tx1"/>
                </a:solidFill>
              </a:rPr>
              <a:t>conditioning</a:t>
            </a:r>
            <a:r>
              <a:rPr lang="fr-FR" b="1" dirty="0">
                <a:solidFill>
                  <a:schemeClr val="tx1"/>
                </a:solidFill>
              </a:rPr>
              <a:t> (PC)</a:t>
            </a:r>
            <a:endParaRPr lang="en-US" dirty="0"/>
          </a:p>
          <a:p>
            <a:pPr marL="114300" indent="0">
              <a:buNone/>
            </a:pP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80CDA-417B-444E-BA33-074DA354CA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745558A-126B-FBA4-66AC-C85C7E6AEB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050" r="23660"/>
          <a:stretch>
            <a:fillRect/>
          </a:stretch>
        </p:blipFill>
        <p:spPr>
          <a:xfrm>
            <a:off x="2015196" y="1312266"/>
            <a:ext cx="708858" cy="3571460"/>
          </a:xfrm>
          <a:custGeom>
            <a:avLst/>
            <a:gdLst>
              <a:gd name="connsiteX0" fmla="*/ 0 w 708858"/>
              <a:gd name="connsiteY0" fmla="*/ 1121975 h 3571460"/>
              <a:gd name="connsiteX1" fmla="*/ 708858 w 708858"/>
              <a:gd name="connsiteY1" fmla="*/ 1121975 h 3571460"/>
              <a:gd name="connsiteX2" fmla="*/ 708858 w 708858"/>
              <a:gd name="connsiteY2" fmla="*/ 3571460 h 3571460"/>
              <a:gd name="connsiteX3" fmla="*/ 0 w 708858"/>
              <a:gd name="connsiteY3" fmla="*/ 3571460 h 3571460"/>
              <a:gd name="connsiteX4" fmla="*/ 0 w 708858"/>
              <a:gd name="connsiteY4" fmla="*/ 0 h 3571460"/>
              <a:gd name="connsiteX5" fmla="*/ 708858 w 708858"/>
              <a:gd name="connsiteY5" fmla="*/ 0 h 3571460"/>
              <a:gd name="connsiteX6" fmla="*/ 708858 w 708858"/>
              <a:gd name="connsiteY6" fmla="*/ 770071 h 3571460"/>
              <a:gd name="connsiteX7" fmla="*/ 0 w 708858"/>
              <a:gd name="connsiteY7" fmla="*/ 770071 h 357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8858" h="3571460">
                <a:moveTo>
                  <a:pt x="0" y="1121975"/>
                </a:moveTo>
                <a:lnTo>
                  <a:pt x="708858" y="1121975"/>
                </a:lnTo>
                <a:lnTo>
                  <a:pt x="708858" y="3571460"/>
                </a:lnTo>
                <a:lnTo>
                  <a:pt x="0" y="3571460"/>
                </a:lnTo>
                <a:close/>
                <a:moveTo>
                  <a:pt x="0" y="0"/>
                </a:moveTo>
                <a:lnTo>
                  <a:pt x="708858" y="0"/>
                </a:lnTo>
                <a:lnTo>
                  <a:pt x="708858" y="770071"/>
                </a:lnTo>
                <a:lnTo>
                  <a:pt x="0" y="770071"/>
                </a:lnTo>
                <a:close/>
              </a:path>
            </a:pathLst>
          </a:cu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A263568-6C70-0C31-D926-2699002632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02" r="47106"/>
          <a:stretch/>
        </p:blipFill>
        <p:spPr>
          <a:xfrm>
            <a:off x="1330037" y="1314979"/>
            <a:ext cx="711801" cy="3571460"/>
          </a:xfrm>
          <a:custGeom>
            <a:avLst/>
            <a:gdLst>
              <a:gd name="connsiteX0" fmla="*/ 0 w 711801"/>
              <a:gd name="connsiteY0" fmla="*/ 1129842 h 3571460"/>
              <a:gd name="connsiteX1" fmla="*/ 711801 w 711801"/>
              <a:gd name="connsiteY1" fmla="*/ 1129842 h 3571460"/>
              <a:gd name="connsiteX2" fmla="*/ 711801 w 711801"/>
              <a:gd name="connsiteY2" fmla="*/ 3571460 h 3571460"/>
              <a:gd name="connsiteX3" fmla="*/ 0 w 711801"/>
              <a:gd name="connsiteY3" fmla="*/ 3571460 h 3571460"/>
              <a:gd name="connsiteX4" fmla="*/ 0 w 711801"/>
              <a:gd name="connsiteY4" fmla="*/ 0 h 3571460"/>
              <a:gd name="connsiteX5" fmla="*/ 696741 w 711801"/>
              <a:gd name="connsiteY5" fmla="*/ 0 h 3571460"/>
              <a:gd name="connsiteX6" fmla="*/ 696741 w 711801"/>
              <a:gd name="connsiteY6" fmla="*/ 755768 h 3571460"/>
              <a:gd name="connsiteX7" fmla="*/ 0 w 711801"/>
              <a:gd name="connsiteY7" fmla="*/ 755768 h 357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1801" h="3571460">
                <a:moveTo>
                  <a:pt x="0" y="1129842"/>
                </a:moveTo>
                <a:lnTo>
                  <a:pt x="711801" y="1129842"/>
                </a:lnTo>
                <a:lnTo>
                  <a:pt x="711801" y="3571460"/>
                </a:lnTo>
                <a:lnTo>
                  <a:pt x="0" y="3571460"/>
                </a:lnTo>
                <a:close/>
                <a:moveTo>
                  <a:pt x="0" y="0"/>
                </a:moveTo>
                <a:lnTo>
                  <a:pt x="696741" y="0"/>
                </a:lnTo>
                <a:lnTo>
                  <a:pt x="696741" y="755768"/>
                </a:lnTo>
                <a:lnTo>
                  <a:pt x="0" y="755768"/>
                </a:lnTo>
                <a:close/>
              </a:path>
            </a:pathLst>
          </a:custGeom>
        </p:spPr>
      </p:pic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9B53CBE8-604C-ED35-A19A-98FACDA4118E}"/>
              </a:ext>
            </a:extLst>
          </p:cNvPr>
          <p:cNvSpPr txBox="1">
            <a:spLocks/>
          </p:cNvSpPr>
          <p:nvPr/>
        </p:nvSpPr>
        <p:spPr>
          <a:xfrm>
            <a:off x="4760797" y="689748"/>
            <a:ext cx="3462278" cy="490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>
                <a:solidFill>
                  <a:schemeClr val="tx1"/>
                </a:solidFill>
              </a:rPr>
              <a:t>Neighbor reconstruction</a:t>
            </a:r>
            <a:endParaRPr lang="en-US" dirty="0"/>
          </a:p>
          <a:p>
            <a:pPr marL="114300" indent="0">
              <a:buFont typeface="Arial"/>
              <a:buNone/>
            </a:pPr>
            <a:endParaRPr lang="fr-FR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8FF439D-C0CB-4F57-03D6-2C826E176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402" y="1312266"/>
            <a:ext cx="4254194" cy="35714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2362E9A-FB4D-9148-D346-6767DA7489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4926"/>
          <a:stretch>
            <a:fillRect/>
          </a:stretch>
        </p:blipFill>
        <p:spPr>
          <a:xfrm>
            <a:off x="4329401" y="1312266"/>
            <a:ext cx="2768365" cy="3571460"/>
          </a:xfrm>
          <a:custGeom>
            <a:avLst/>
            <a:gdLst>
              <a:gd name="connsiteX0" fmla="*/ 0 w 2768365"/>
              <a:gd name="connsiteY0" fmla="*/ 0 h 3571460"/>
              <a:gd name="connsiteX1" fmla="*/ 1747203 w 2768365"/>
              <a:gd name="connsiteY1" fmla="*/ 0 h 3571460"/>
              <a:gd name="connsiteX2" fmla="*/ 1747203 w 2768365"/>
              <a:gd name="connsiteY2" fmla="*/ 931432 h 3571460"/>
              <a:gd name="connsiteX3" fmla="*/ 1384181 w 2768365"/>
              <a:gd name="connsiteY3" fmla="*/ 931432 h 3571460"/>
              <a:gd name="connsiteX4" fmla="*/ 1384181 w 2768365"/>
              <a:gd name="connsiteY4" fmla="*/ 2091115 h 3571460"/>
              <a:gd name="connsiteX5" fmla="*/ 1747203 w 2768365"/>
              <a:gd name="connsiteY5" fmla="*/ 2091115 h 3571460"/>
              <a:gd name="connsiteX6" fmla="*/ 2405343 w 2768365"/>
              <a:gd name="connsiteY6" fmla="*/ 2091115 h 3571460"/>
              <a:gd name="connsiteX7" fmla="*/ 2768365 w 2768365"/>
              <a:gd name="connsiteY7" fmla="*/ 2091115 h 3571460"/>
              <a:gd name="connsiteX8" fmla="*/ 2768365 w 2768365"/>
              <a:gd name="connsiteY8" fmla="*/ 2107303 h 3571460"/>
              <a:gd name="connsiteX9" fmla="*/ 2154123 w 2768365"/>
              <a:gd name="connsiteY9" fmla="*/ 2107303 h 3571460"/>
              <a:gd name="connsiteX10" fmla="*/ 2154123 w 2768365"/>
              <a:gd name="connsiteY10" fmla="*/ 3571460 h 3571460"/>
              <a:gd name="connsiteX11" fmla="*/ 0 w 2768365"/>
              <a:gd name="connsiteY11" fmla="*/ 3571460 h 357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68365" h="3571460">
                <a:moveTo>
                  <a:pt x="0" y="0"/>
                </a:moveTo>
                <a:lnTo>
                  <a:pt x="1747203" y="0"/>
                </a:lnTo>
                <a:lnTo>
                  <a:pt x="1747203" y="931432"/>
                </a:lnTo>
                <a:lnTo>
                  <a:pt x="1384181" y="931432"/>
                </a:lnTo>
                <a:lnTo>
                  <a:pt x="1384181" y="2091115"/>
                </a:lnTo>
                <a:lnTo>
                  <a:pt x="1747203" y="2091115"/>
                </a:lnTo>
                <a:lnTo>
                  <a:pt x="2405343" y="2091115"/>
                </a:lnTo>
                <a:lnTo>
                  <a:pt x="2768365" y="2091115"/>
                </a:lnTo>
                <a:lnTo>
                  <a:pt x="2768365" y="2107303"/>
                </a:lnTo>
                <a:lnTo>
                  <a:pt x="2154123" y="2107303"/>
                </a:lnTo>
                <a:lnTo>
                  <a:pt x="2154123" y="3571460"/>
                </a:lnTo>
                <a:lnTo>
                  <a:pt x="0" y="3571460"/>
                </a:lnTo>
                <a:close/>
              </a:path>
            </a:pathLst>
          </a:cu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2F55289C-9761-1637-1BD9-78921B8A58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21095" y="805374"/>
            <a:ext cx="517065" cy="25069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D7E690D-B405-CCB5-B188-B08977A1D3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37" t="-1" r="34926" b="41185"/>
          <a:stretch/>
        </p:blipFill>
        <p:spPr>
          <a:xfrm>
            <a:off x="5713583" y="1312266"/>
            <a:ext cx="1384183" cy="2100570"/>
          </a:xfrm>
          <a:custGeom>
            <a:avLst/>
            <a:gdLst>
              <a:gd name="connsiteX0" fmla="*/ 0 w 1384183"/>
              <a:gd name="connsiteY0" fmla="*/ 0 h 2120890"/>
              <a:gd name="connsiteX1" fmla="*/ 1188474 w 1384183"/>
              <a:gd name="connsiteY1" fmla="*/ 0 h 2120890"/>
              <a:gd name="connsiteX2" fmla="*/ 1188474 w 1384183"/>
              <a:gd name="connsiteY2" fmla="*/ 813300 h 2120890"/>
              <a:gd name="connsiteX3" fmla="*/ 1384183 w 1384183"/>
              <a:gd name="connsiteY3" fmla="*/ 813300 h 2120890"/>
              <a:gd name="connsiteX4" fmla="*/ 1384183 w 1384183"/>
              <a:gd name="connsiteY4" fmla="*/ 2107303 h 2120890"/>
              <a:gd name="connsiteX5" fmla="*/ 769941 w 1384183"/>
              <a:gd name="connsiteY5" fmla="*/ 2107303 h 2120890"/>
              <a:gd name="connsiteX6" fmla="*/ 769941 w 1384183"/>
              <a:gd name="connsiteY6" fmla="*/ 2120890 h 2120890"/>
              <a:gd name="connsiteX7" fmla="*/ 0 w 1384183"/>
              <a:gd name="connsiteY7" fmla="*/ 2120890 h 2120890"/>
              <a:gd name="connsiteX8" fmla="*/ 0 w 1384183"/>
              <a:gd name="connsiteY8" fmla="*/ 728899 h 2120890"/>
              <a:gd name="connsiteX9" fmla="*/ 318655 w 1384183"/>
              <a:gd name="connsiteY9" fmla="*/ 728899 h 2120890"/>
              <a:gd name="connsiteX10" fmla="*/ 318655 w 1384183"/>
              <a:gd name="connsiteY10" fmla="*/ 14666 h 2120890"/>
              <a:gd name="connsiteX11" fmla="*/ 0 w 1384183"/>
              <a:gd name="connsiteY11" fmla="*/ 14666 h 2120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84183" h="2120890">
                <a:moveTo>
                  <a:pt x="0" y="0"/>
                </a:moveTo>
                <a:lnTo>
                  <a:pt x="1188474" y="0"/>
                </a:lnTo>
                <a:lnTo>
                  <a:pt x="1188474" y="813300"/>
                </a:lnTo>
                <a:lnTo>
                  <a:pt x="1384183" y="813300"/>
                </a:lnTo>
                <a:lnTo>
                  <a:pt x="1384183" y="2107303"/>
                </a:lnTo>
                <a:lnTo>
                  <a:pt x="769941" y="2107303"/>
                </a:lnTo>
                <a:lnTo>
                  <a:pt x="769941" y="2120890"/>
                </a:lnTo>
                <a:lnTo>
                  <a:pt x="0" y="2120890"/>
                </a:lnTo>
                <a:lnTo>
                  <a:pt x="0" y="728899"/>
                </a:lnTo>
                <a:lnTo>
                  <a:pt x="318655" y="728899"/>
                </a:lnTo>
                <a:lnTo>
                  <a:pt x="318655" y="14666"/>
                </a:lnTo>
                <a:lnTo>
                  <a:pt x="0" y="14666"/>
                </a:lnTo>
                <a:close/>
              </a:path>
            </a:pathLst>
          </a:custGeom>
        </p:spPr>
      </p:pic>
      <p:pic>
        <p:nvPicPr>
          <p:cNvPr id="64" name="Picture 63" descr="Graphical user interface&#10;&#10;Description automatically generated">
            <a:extLst>
              <a:ext uri="{FF2B5EF4-FFF2-40B4-BE49-F238E27FC236}">
                <a16:creationId xmlns:a16="http://schemas.microsoft.com/office/drawing/2014/main" id="{359EFA3A-1C90-0A6C-2634-FDA79E5D10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917025" y="1324333"/>
            <a:ext cx="5111277" cy="3569540"/>
          </a:xfrm>
          <a:custGeom>
            <a:avLst/>
            <a:gdLst>
              <a:gd name="connsiteX0" fmla="*/ 718123 w 5111277"/>
              <a:gd name="connsiteY0" fmla="*/ 3064787 h 3569540"/>
              <a:gd name="connsiteX1" fmla="*/ 718123 w 5111277"/>
              <a:gd name="connsiteY1" fmla="*/ 3338884 h 3569540"/>
              <a:gd name="connsiteX2" fmla="*/ 1078487 w 5111277"/>
              <a:gd name="connsiteY2" fmla="*/ 3338884 h 3569540"/>
              <a:gd name="connsiteX3" fmla="*/ 1078487 w 5111277"/>
              <a:gd name="connsiteY3" fmla="*/ 3064787 h 3569540"/>
              <a:gd name="connsiteX4" fmla="*/ 4062660 w 5111277"/>
              <a:gd name="connsiteY4" fmla="*/ 3042791 h 3569540"/>
              <a:gd name="connsiteX5" fmla="*/ 4062660 w 5111277"/>
              <a:gd name="connsiteY5" fmla="*/ 3316888 h 3569540"/>
              <a:gd name="connsiteX6" fmla="*/ 4423024 w 5111277"/>
              <a:gd name="connsiteY6" fmla="*/ 3316888 h 3569540"/>
              <a:gd name="connsiteX7" fmla="*/ 4423024 w 5111277"/>
              <a:gd name="connsiteY7" fmla="*/ 3042791 h 3569540"/>
              <a:gd name="connsiteX8" fmla="*/ 4505345 w 5111277"/>
              <a:gd name="connsiteY8" fmla="*/ 0 h 3569540"/>
              <a:gd name="connsiteX9" fmla="*/ 5111277 w 5111277"/>
              <a:gd name="connsiteY9" fmla="*/ 0 h 3569540"/>
              <a:gd name="connsiteX10" fmla="*/ 5111277 w 5111277"/>
              <a:gd name="connsiteY10" fmla="*/ 3569540 h 3569540"/>
              <a:gd name="connsiteX11" fmla="*/ 3701604 w 5111277"/>
              <a:gd name="connsiteY11" fmla="*/ 3569540 h 3569540"/>
              <a:gd name="connsiteX12" fmla="*/ 3701604 w 5111277"/>
              <a:gd name="connsiteY12" fmla="*/ 2993751 h 3569540"/>
              <a:gd name="connsiteX13" fmla="*/ 4748232 w 5111277"/>
              <a:gd name="connsiteY13" fmla="*/ 2993751 h 3569540"/>
              <a:gd name="connsiteX14" fmla="*/ 4748232 w 5111277"/>
              <a:gd name="connsiteY14" fmla="*/ 970867 h 3569540"/>
              <a:gd name="connsiteX15" fmla="*/ 4505345 w 5111277"/>
              <a:gd name="connsiteY15" fmla="*/ 970867 h 3569540"/>
              <a:gd name="connsiteX16" fmla="*/ 0 w 5111277"/>
              <a:gd name="connsiteY16" fmla="*/ 0 h 3569540"/>
              <a:gd name="connsiteX17" fmla="*/ 596774 w 5111277"/>
              <a:gd name="connsiteY17" fmla="*/ 0 h 3569540"/>
              <a:gd name="connsiteX18" fmla="*/ 596774 w 5111277"/>
              <a:gd name="connsiteY18" fmla="*/ 970867 h 3569540"/>
              <a:gd name="connsiteX19" fmla="*/ 403552 w 5111277"/>
              <a:gd name="connsiteY19" fmla="*/ 970867 h 3569540"/>
              <a:gd name="connsiteX20" fmla="*/ 403552 w 5111277"/>
              <a:gd name="connsiteY20" fmla="*/ 2993751 h 3569540"/>
              <a:gd name="connsiteX21" fmla="*/ 1382022 w 5111277"/>
              <a:gd name="connsiteY21" fmla="*/ 2993751 h 3569540"/>
              <a:gd name="connsiteX22" fmla="*/ 1382022 w 5111277"/>
              <a:gd name="connsiteY22" fmla="*/ 3569540 h 3569540"/>
              <a:gd name="connsiteX23" fmla="*/ 0 w 5111277"/>
              <a:gd name="connsiteY23" fmla="*/ 3569540 h 356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111277" h="3569540">
                <a:moveTo>
                  <a:pt x="718123" y="3064787"/>
                </a:moveTo>
                <a:lnTo>
                  <a:pt x="718123" y="3338884"/>
                </a:lnTo>
                <a:lnTo>
                  <a:pt x="1078487" y="3338884"/>
                </a:lnTo>
                <a:lnTo>
                  <a:pt x="1078487" y="3064787"/>
                </a:lnTo>
                <a:close/>
                <a:moveTo>
                  <a:pt x="4062660" y="3042791"/>
                </a:moveTo>
                <a:lnTo>
                  <a:pt x="4062660" y="3316888"/>
                </a:lnTo>
                <a:lnTo>
                  <a:pt x="4423024" y="3316888"/>
                </a:lnTo>
                <a:lnTo>
                  <a:pt x="4423024" y="3042791"/>
                </a:lnTo>
                <a:close/>
                <a:moveTo>
                  <a:pt x="4505345" y="0"/>
                </a:moveTo>
                <a:lnTo>
                  <a:pt x="5111277" y="0"/>
                </a:lnTo>
                <a:lnTo>
                  <a:pt x="5111277" y="3569540"/>
                </a:lnTo>
                <a:lnTo>
                  <a:pt x="3701604" y="3569540"/>
                </a:lnTo>
                <a:lnTo>
                  <a:pt x="3701604" y="2993751"/>
                </a:lnTo>
                <a:lnTo>
                  <a:pt x="4748232" y="2993751"/>
                </a:lnTo>
                <a:lnTo>
                  <a:pt x="4748232" y="970867"/>
                </a:lnTo>
                <a:lnTo>
                  <a:pt x="4505345" y="970867"/>
                </a:lnTo>
                <a:close/>
                <a:moveTo>
                  <a:pt x="0" y="0"/>
                </a:moveTo>
                <a:lnTo>
                  <a:pt x="596774" y="0"/>
                </a:lnTo>
                <a:lnTo>
                  <a:pt x="596774" y="970867"/>
                </a:lnTo>
                <a:lnTo>
                  <a:pt x="403552" y="970867"/>
                </a:lnTo>
                <a:lnTo>
                  <a:pt x="403552" y="2993751"/>
                </a:lnTo>
                <a:lnTo>
                  <a:pt x="1382022" y="2993751"/>
                </a:lnTo>
                <a:lnTo>
                  <a:pt x="1382022" y="3569540"/>
                </a:lnTo>
                <a:lnTo>
                  <a:pt x="0" y="3569540"/>
                </a:lnTo>
                <a:close/>
              </a:path>
            </a:pathLst>
          </a:cu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6551FDB4-040E-3A15-9378-41154DAB3D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19351" y="4416689"/>
            <a:ext cx="371347" cy="198052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D50ABD8-9AE5-AAE1-2DCA-2A3651DE93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64589" y="4419087"/>
            <a:ext cx="371347" cy="19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9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  <p:bldP spid="3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2777D-FC05-744E-2D20-6B88350C5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Ablation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A7F302-47B7-32E4-B793-F2E014C1A6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5" name="Google Shape;79;p15">
            <a:extLst>
              <a:ext uri="{FF2B5EF4-FFF2-40B4-BE49-F238E27FC236}">
                <a16:creationId xmlns:a16="http://schemas.microsoft.com/office/drawing/2014/main" id="{18405C2B-7588-361A-68E8-2135677845AF}"/>
              </a:ext>
            </a:extLst>
          </p:cNvPr>
          <p:cNvSpPr txBox="1"/>
          <p:nvPr/>
        </p:nvSpPr>
        <p:spPr>
          <a:xfrm>
            <a:off x="771863" y="1008052"/>
            <a:ext cx="881238" cy="461635"/>
          </a:xfrm>
          <a:prstGeom prst="rect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dk1"/>
                </a:solidFill>
              </a:rPr>
              <a:t>Input</a:t>
            </a:r>
            <a:endParaRPr sz="1800" dirty="0">
              <a:solidFill>
                <a:schemeClr val="tx2"/>
              </a:solidFill>
            </a:endParaRPr>
          </a:p>
        </p:txBody>
      </p:sp>
      <p:sp>
        <p:nvSpPr>
          <p:cNvPr id="6" name="Google Shape;79;p15">
            <a:extLst>
              <a:ext uri="{FF2B5EF4-FFF2-40B4-BE49-F238E27FC236}">
                <a16:creationId xmlns:a16="http://schemas.microsoft.com/office/drawing/2014/main" id="{BC7D1FA3-BE1C-627C-8C89-E1CE1E453330}"/>
              </a:ext>
            </a:extLst>
          </p:cNvPr>
          <p:cNvSpPr txBox="1"/>
          <p:nvPr/>
        </p:nvSpPr>
        <p:spPr>
          <a:xfrm>
            <a:off x="2426699" y="1008052"/>
            <a:ext cx="1444220" cy="461635"/>
          </a:xfrm>
          <a:prstGeom prst="rect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dk1"/>
                </a:solidFill>
              </a:rPr>
              <a:t>Full model</a:t>
            </a:r>
            <a:endParaRPr sz="1800" dirty="0">
              <a:solidFill>
                <a:schemeClr val="tx2"/>
              </a:solidFill>
            </a:endParaRPr>
          </a:p>
        </p:txBody>
      </p:sp>
      <p:sp>
        <p:nvSpPr>
          <p:cNvPr id="7" name="Google Shape;79;p15">
            <a:extLst>
              <a:ext uri="{FF2B5EF4-FFF2-40B4-BE49-F238E27FC236}">
                <a16:creationId xmlns:a16="http://schemas.microsoft.com/office/drawing/2014/main" id="{842516ED-D11E-2D8E-3DDE-31FC399D9175}"/>
              </a:ext>
            </a:extLst>
          </p:cNvPr>
          <p:cNvSpPr txBox="1"/>
          <p:nvPr/>
        </p:nvSpPr>
        <p:spPr>
          <a:xfrm>
            <a:off x="4564696" y="1008052"/>
            <a:ext cx="1444220" cy="461635"/>
          </a:xfrm>
          <a:prstGeom prst="rect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dk1"/>
                </a:solidFill>
              </a:rPr>
              <a:t>w/o PC</a:t>
            </a:r>
            <a:endParaRPr sz="1800" dirty="0">
              <a:solidFill>
                <a:schemeClr val="tx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DE4272-4256-0695-D6C6-B7A8FEC9D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559" y="1469687"/>
            <a:ext cx="1625600" cy="1625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E76A38-F09D-D07E-DAA7-E14706154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666" y="2980116"/>
            <a:ext cx="1879901" cy="1879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177E15-BD89-01DF-C79F-4E381D239E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0384" y="1469687"/>
            <a:ext cx="1768816" cy="17688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BA509C-CCBA-616C-6BF9-9BB7C0411E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7559" y="3095287"/>
            <a:ext cx="1625600" cy="1625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BE2FBE-11A5-B63E-097A-9E712DC24B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898" y="1615855"/>
            <a:ext cx="1339168" cy="13391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07DA33-D1E6-A8DD-396B-E1B079BA1B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898" y="3238503"/>
            <a:ext cx="1339168" cy="13391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527ED4-69E7-EB42-F630-0DBA0D525C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7969" y="2980116"/>
            <a:ext cx="1745253" cy="17452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4030DB-3AE4-D6C3-0621-BF158DB289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4860" y="1477184"/>
            <a:ext cx="1753822" cy="1753822"/>
          </a:xfrm>
          <a:prstGeom prst="rect">
            <a:avLst/>
          </a:prstGeom>
        </p:spPr>
      </p:pic>
      <p:sp>
        <p:nvSpPr>
          <p:cNvPr id="17" name="Google Shape;79;p15">
            <a:extLst>
              <a:ext uri="{FF2B5EF4-FFF2-40B4-BE49-F238E27FC236}">
                <a16:creationId xmlns:a16="http://schemas.microsoft.com/office/drawing/2014/main" id="{E41FA44A-B0BC-D7EE-BD38-A2821789B7A2}"/>
              </a:ext>
            </a:extLst>
          </p:cNvPr>
          <p:cNvSpPr txBox="1"/>
          <p:nvPr/>
        </p:nvSpPr>
        <p:spPr>
          <a:xfrm>
            <a:off x="6274142" y="1008052"/>
            <a:ext cx="1444220" cy="461635"/>
          </a:xfrm>
          <a:prstGeom prst="rect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dk1"/>
                </a:solidFill>
              </a:rPr>
              <a:t>w/o</a:t>
            </a:r>
            <a:endParaRPr sz="1800" dirty="0">
              <a:solidFill>
                <a:schemeClr val="tx2"/>
              </a:solidFill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EEC4632-008A-A241-A1D5-BCBFD823BE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84210" y="1120438"/>
            <a:ext cx="517065" cy="25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1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7E65-7F4A-FF48-9E67-BF182DF68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</a:t>
            </a:r>
            <a:r>
              <a:rPr lang="en-US" dirty="0" err="1"/>
              <a:t>ShapeNet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7D3E07-C1CB-BF48-8195-0BE833E82B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14" name="sn_6x4" descr="sn_6x4">
            <a:hlinkClick r:id="" action="ppaction://media"/>
            <a:extLst>
              <a:ext uri="{FF2B5EF4-FFF2-40B4-BE49-F238E27FC236}">
                <a16:creationId xmlns:a16="http://schemas.microsoft.com/office/drawing/2014/main" id="{AE75484E-FC52-34ED-3A5E-658F04ABBA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5464" y="648103"/>
            <a:ext cx="6613071" cy="440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9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78A19-33F7-B147-B3AD-391E4C2BF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real-images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DB6165-85F3-D441-BE6C-5E65E7F16B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5" name="car_6x4" descr="car_6x4">
            <a:hlinkClick r:id="" action="ppaction://media"/>
            <a:extLst>
              <a:ext uri="{FF2B5EF4-FFF2-40B4-BE49-F238E27FC236}">
                <a16:creationId xmlns:a16="http://schemas.microsoft.com/office/drawing/2014/main" id="{C8DC15D9-731F-7B42-5110-C2A55B59B7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10" r="-10"/>
          <a:stretch/>
        </p:blipFill>
        <p:spPr>
          <a:xfrm>
            <a:off x="219484" y="646772"/>
            <a:ext cx="6516000" cy="4343139"/>
          </a:xfrm>
          <a:prstGeom prst="rect">
            <a:avLst/>
          </a:prstGeom>
        </p:spPr>
      </p:pic>
      <p:pic>
        <p:nvPicPr>
          <p:cNvPr id="6" name="bird_6x4" descr="bird_6x4">
            <a:hlinkClick r:id="" action="ppaction://media"/>
            <a:extLst>
              <a:ext uri="{FF2B5EF4-FFF2-40B4-BE49-F238E27FC236}">
                <a16:creationId xmlns:a16="http://schemas.microsoft.com/office/drawing/2014/main" id="{F7C24E5E-87D0-98F0-F46D-F32E1227B9E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90615" y="646772"/>
            <a:ext cx="6514709" cy="4343139"/>
          </a:xfrm>
          <a:prstGeom prst="rect">
            <a:avLst/>
          </a:prstGeom>
        </p:spPr>
      </p:pic>
      <p:pic>
        <p:nvPicPr>
          <p:cNvPr id="7" name="moto_6x4" descr="moto_6x4">
            <a:hlinkClick r:id="" action="ppaction://media"/>
            <a:extLst>
              <a:ext uri="{FF2B5EF4-FFF2-40B4-BE49-F238E27FC236}">
                <a16:creationId xmlns:a16="http://schemas.microsoft.com/office/drawing/2014/main" id="{08E905FD-4AFB-FBAD-5CF2-E0D6016F1B9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61748" y="646773"/>
            <a:ext cx="6514707" cy="4343138"/>
          </a:xfrm>
          <a:prstGeom prst="rect">
            <a:avLst/>
          </a:prstGeom>
        </p:spPr>
      </p:pic>
      <p:pic>
        <p:nvPicPr>
          <p:cNvPr id="8" name="horse_6x4" descr="horse_6x4">
            <a:hlinkClick r:id="" action="ppaction://media"/>
            <a:extLst>
              <a:ext uri="{FF2B5EF4-FFF2-40B4-BE49-F238E27FC236}">
                <a16:creationId xmlns:a16="http://schemas.microsoft.com/office/drawing/2014/main" id="{8E41FD08-FC0D-CE08-D4E0-38F00573B52D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32881" y="646771"/>
            <a:ext cx="6514707" cy="43431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C7D257A-136F-3499-82E8-451F096405A6}"/>
              </a:ext>
            </a:extLst>
          </p:cNvPr>
          <p:cNvSpPr/>
          <p:nvPr/>
        </p:nvSpPr>
        <p:spPr>
          <a:xfrm>
            <a:off x="8905322" y="646771"/>
            <a:ext cx="1834909" cy="4414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99440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>
            <a:off x="0" y="136591"/>
            <a:ext cx="9144000" cy="1574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000" dirty="0"/>
              <a:t>Share </a:t>
            </a:r>
            <a:r>
              <a:rPr lang="fr-FR" sz="3000" dirty="0" err="1"/>
              <a:t>With</a:t>
            </a:r>
            <a:r>
              <a:rPr lang="fr-FR" sz="3000" dirty="0"/>
              <a:t> </a:t>
            </a:r>
            <a:r>
              <a:rPr lang="fr-FR" sz="3000" dirty="0" err="1"/>
              <a:t>Thy</a:t>
            </a:r>
            <a:r>
              <a:rPr lang="fr-FR" sz="3000" dirty="0"/>
              <a:t> Neighbors: Single-</a:t>
            </a:r>
            <a:r>
              <a:rPr lang="fr-FR" sz="3000" dirty="0" err="1"/>
              <a:t>View</a:t>
            </a:r>
            <a:r>
              <a:rPr lang="fr-FR" sz="3000" dirty="0"/>
              <a:t> Reconstruction by Cross-Instance </a:t>
            </a:r>
            <a:r>
              <a:rPr lang="fr-FR" sz="3000" dirty="0" err="1"/>
              <a:t>Consistency</a:t>
            </a:r>
            <a:endParaRPr sz="3000" dirty="0"/>
          </a:p>
        </p:txBody>
      </p:sp>
      <p:cxnSp>
        <p:nvCxnSpPr>
          <p:cNvPr id="59" name="Google Shape;59;p14"/>
          <p:cNvCxnSpPr/>
          <p:nvPr/>
        </p:nvCxnSpPr>
        <p:spPr>
          <a:xfrm rot="10800000" flipH="1">
            <a:off x="369150" y="1650378"/>
            <a:ext cx="8405700" cy="5100"/>
          </a:xfrm>
          <a:prstGeom prst="straightConnector1">
            <a:avLst/>
          </a:prstGeom>
          <a:noFill/>
          <a:ln w="76200" cap="flat" cmpd="sng">
            <a:solidFill>
              <a:srgbClr val="4C9D9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311700" y="3548993"/>
            <a:ext cx="8520600" cy="11167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sz="2000" dirty="0">
                <a:solidFill>
                  <a:schemeClr val="tx1"/>
                </a:solidFill>
              </a:rPr>
              <a:t>Tom Monnier      </a:t>
            </a:r>
            <a:r>
              <a:rPr lang="fr-FR" sz="2000" dirty="0">
                <a:solidFill>
                  <a:schemeClr val="tx1"/>
                </a:solidFill>
              </a:rPr>
              <a:t>Matthew Fisher</a:t>
            </a:r>
            <a:r>
              <a:rPr lang="en" sz="2000" dirty="0">
                <a:solidFill>
                  <a:schemeClr val="tx1"/>
                </a:solidFill>
              </a:rPr>
              <a:t>      </a:t>
            </a:r>
            <a:r>
              <a:rPr lang="fr-FR" sz="2000" dirty="0" err="1">
                <a:solidFill>
                  <a:schemeClr val="tx1"/>
                </a:solidFill>
              </a:rPr>
              <a:t>Alexei</a:t>
            </a:r>
            <a:r>
              <a:rPr lang="fr-FR" sz="2000" dirty="0">
                <a:solidFill>
                  <a:schemeClr val="tx1"/>
                </a:solidFill>
              </a:rPr>
              <a:t> A. </a:t>
            </a:r>
            <a:r>
              <a:rPr lang="fr-FR" sz="2000" dirty="0" err="1">
                <a:solidFill>
                  <a:schemeClr val="tx1"/>
                </a:solidFill>
              </a:rPr>
              <a:t>Efros</a:t>
            </a:r>
            <a:r>
              <a:rPr lang="en" sz="2000" dirty="0">
                <a:solidFill>
                  <a:schemeClr val="tx1"/>
                </a:solidFill>
              </a:rPr>
              <a:t>      Mathieu </a:t>
            </a:r>
            <a:r>
              <a:rPr lang="en" sz="2000" dirty="0" err="1">
                <a:solidFill>
                  <a:schemeClr val="tx1"/>
                </a:solidFill>
              </a:rPr>
              <a:t>Aubry</a:t>
            </a:r>
            <a:endParaRPr lang="en-FR" sz="2000" i="1" dirty="0">
              <a:solidFill>
                <a:schemeClr val="tx1"/>
              </a:solidFill>
            </a:endParaRPr>
          </a:p>
        </p:txBody>
      </p:sp>
      <p:cxnSp>
        <p:nvCxnSpPr>
          <p:cNvPr id="62" name="Google Shape;62;p14"/>
          <p:cNvCxnSpPr/>
          <p:nvPr/>
        </p:nvCxnSpPr>
        <p:spPr>
          <a:xfrm rot="10800000" flipH="1">
            <a:off x="369150" y="186628"/>
            <a:ext cx="8405700" cy="5100"/>
          </a:xfrm>
          <a:prstGeom prst="straightConnector1">
            <a:avLst/>
          </a:prstGeom>
          <a:noFill/>
          <a:ln w="76200" cap="flat" cmpd="sng">
            <a:solidFill>
              <a:srgbClr val="4C9D9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Subtitle 2">
            <a:extLst>
              <a:ext uri="{FF2B5EF4-FFF2-40B4-BE49-F238E27FC236}">
                <a16:creationId xmlns:a16="http://schemas.microsoft.com/office/drawing/2014/main" id="{64E0315B-400C-4443-A914-45D8EBBC4BF0}"/>
              </a:ext>
            </a:extLst>
          </p:cNvPr>
          <p:cNvSpPr txBox="1">
            <a:spLocks/>
          </p:cNvSpPr>
          <p:nvPr/>
        </p:nvSpPr>
        <p:spPr>
          <a:xfrm>
            <a:off x="37170" y="4149534"/>
            <a:ext cx="4606664" cy="795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solidFill>
                  <a:schemeClr val="tx2"/>
                </a:solidFill>
              </a:rPr>
              <a:t>Project webpage</a:t>
            </a:r>
          </a:p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rgbClr val="E63E9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imagine.enpc.fr</a:t>
            </a:r>
            <a:r>
              <a:rPr lang="en-US" sz="1400" dirty="0">
                <a:solidFill>
                  <a:srgbClr val="E63E9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/~monniert/UNICORN</a:t>
            </a:r>
          </a:p>
          <a:p>
            <a:pPr algn="l"/>
            <a:endParaRPr lang="en-US" sz="16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B218393-E039-6649-A9F3-B9F416DE0C61}"/>
              </a:ext>
            </a:extLst>
          </p:cNvPr>
          <p:cNvSpPr txBox="1">
            <a:spLocks/>
          </p:cNvSpPr>
          <p:nvPr/>
        </p:nvSpPr>
        <p:spPr>
          <a:xfrm>
            <a:off x="4500166" y="4149534"/>
            <a:ext cx="4606664" cy="795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solidFill>
                  <a:schemeClr val="tx2"/>
                </a:solidFill>
              </a:rPr>
              <a:t>Code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E63E9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https://github.com/</a:t>
            </a:r>
            <a:r>
              <a:rPr lang="en-US" sz="1400" dirty="0" err="1">
                <a:solidFill>
                  <a:srgbClr val="E63E9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monniert</a:t>
            </a:r>
            <a:r>
              <a:rPr lang="en-US" sz="1400" dirty="0">
                <a:solidFill>
                  <a:srgbClr val="E63E9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/unicorn</a:t>
            </a:r>
          </a:p>
          <a:p>
            <a:endParaRPr lang="en-US" sz="1600" dirty="0"/>
          </a:p>
          <a:p>
            <a:pPr algn="l"/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8A48A5-87F2-8E47-B6E9-F49A6D750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100" y="1877167"/>
            <a:ext cx="3597127" cy="161601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9979556-73DC-61C7-9BBE-8451916BC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162" y="2175895"/>
            <a:ext cx="1078688" cy="10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43922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Custom 8">
      <a:dk1>
        <a:srgbClr val="1F1F1F"/>
      </a:dk1>
      <a:lt1>
        <a:srgbClr val="FFFFFF"/>
      </a:lt1>
      <a:dk2>
        <a:srgbClr val="595A5D"/>
      </a:dk2>
      <a:lt2>
        <a:srgbClr val="5F6063"/>
      </a:lt2>
      <a:accent1>
        <a:srgbClr val="0096A7"/>
      </a:accent1>
      <a:accent2>
        <a:srgbClr val="212121"/>
      </a:accent2>
      <a:accent3>
        <a:srgbClr val="78909C"/>
      </a:accent3>
      <a:accent4>
        <a:srgbClr val="0096A7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10810</TotalTime>
  <Words>764</Words>
  <Application>Microsoft Macintosh PowerPoint</Application>
  <PresentationFormat>On-screen Show (16:9)</PresentationFormat>
  <Paragraphs>85</Paragraphs>
  <Slides>9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Courier New</vt:lpstr>
      <vt:lpstr>Simple Dark</vt:lpstr>
      <vt:lpstr>Share With Thy Neighbors: Single-View Reconstruction by Cross-Instance Consistency</vt:lpstr>
      <vt:lpstr>PowerPoint Presentation</vt:lpstr>
      <vt:lpstr>UNICORN </vt:lpstr>
      <vt:lpstr>Learning by raw image auto-encoding</vt:lpstr>
      <vt:lpstr>Leveraging the consistency across instances</vt:lpstr>
      <vt:lpstr>Ablation study</vt:lpstr>
      <vt:lpstr>Results – ShapeNet</vt:lpstr>
      <vt:lpstr>Results – real-images</vt:lpstr>
      <vt:lpstr>Share With Thy Neighbors: Single-View Reconstruction by Cross-Instance Consistency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Transformation-Invariant Clustering</dc:title>
  <cp:lastModifiedBy>Tom MONNIER</cp:lastModifiedBy>
  <cp:revision>539</cp:revision>
  <dcterms:modified xsi:type="dcterms:W3CDTF">2022-09-30T10:38:46Z</dcterms:modified>
</cp:coreProperties>
</file>